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0" r:id="rId3"/>
    <p:sldId id="278" r:id="rId4"/>
    <p:sldId id="279" r:id="rId5"/>
    <p:sldId id="303" r:id="rId6"/>
    <p:sldId id="273" r:id="rId7"/>
    <p:sldId id="283" r:id="rId8"/>
    <p:sldId id="307" r:id="rId9"/>
    <p:sldId id="308" r:id="rId10"/>
    <p:sldId id="300" r:id="rId11"/>
    <p:sldId id="295" r:id="rId12"/>
    <p:sldId id="294" r:id="rId13"/>
    <p:sldId id="282" r:id="rId14"/>
    <p:sldId id="304" r:id="rId15"/>
    <p:sldId id="293" r:id="rId16"/>
    <p:sldId id="296" r:id="rId17"/>
    <p:sldId id="297" r:id="rId18"/>
    <p:sldId id="298" r:id="rId19"/>
    <p:sldId id="301" r:id="rId20"/>
    <p:sldId id="299" r:id="rId21"/>
    <p:sldId id="289" r:id="rId22"/>
    <p:sldId id="302" r:id="rId23"/>
    <p:sldId id="288" r:id="rId24"/>
    <p:sldId id="290" r:id="rId25"/>
    <p:sldId id="276" r:id="rId26"/>
    <p:sldId id="268" r:id="rId27"/>
    <p:sldId id="291" r:id="rId28"/>
    <p:sldId id="265" r:id="rId29"/>
    <p:sldId id="272" r:id="rId30"/>
    <p:sldId id="264" r:id="rId31"/>
    <p:sldId id="267" r:id="rId32"/>
    <p:sldId id="269" r:id="rId33"/>
    <p:sldId id="270" r:id="rId34"/>
    <p:sldId id="285" r:id="rId35"/>
    <p:sldId id="271" r:id="rId36"/>
    <p:sldId id="306" r:id="rId37"/>
    <p:sldId id="286" r:id="rId38"/>
    <p:sldId id="266" r:id="rId39"/>
    <p:sldId id="305" r:id="rId40"/>
    <p:sldId id="309" r:id="rId41"/>
    <p:sldId id="292" r:id="rId4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691"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DA79C2E-AE20-410B-8141-FA92ABC0B77C}"/>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9A1E3286-47C3-434F-A55F-BB052C74867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40AD8898-CC25-4243-AC6E-BCFA49CE6F0D}"/>
              </a:ext>
            </a:extLst>
          </p:cNvPr>
          <p:cNvSpPr>
            <a:spLocks noGrp="1"/>
          </p:cNvSpPr>
          <p:nvPr>
            <p:ph type="dt" sz="half" idx="10"/>
          </p:nvPr>
        </p:nvSpPr>
        <p:spPr/>
        <p:txBody>
          <a:bodyPr/>
          <a:lstStyle/>
          <a:p>
            <a:fld id="{A67EF14C-E307-4D6F-B646-71D4D8C42241}" type="datetimeFigureOut">
              <a:rPr lang="ru-RU" smtClean="0"/>
              <a:t>08.12.2021</a:t>
            </a:fld>
            <a:endParaRPr lang="ru-RU"/>
          </a:p>
        </p:txBody>
      </p:sp>
      <p:sp>
        <p:nvSpPr>
          <p:cNvPr id="5" name="Нижний колонтитул 4">
            <a:extLst>
              <a:ext uri="{FF2B5EF4-FFF2-40B4-BE49-F238E27FC236}">
                <a16:creationId xmlns:a16="http://schemas.microsoft.com/office/drawing/2014/main" id="{AB410F89-3BB3-4AE2-B6F1-EFD99943D99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191F7449-3959-440D-9E26-56A78AA5E61A}"/>
              </a:ext>
            </a:extLst>
          </p:cNvPr>
          <p:cNvSpPr>
            <a:spLocks noGrp="1"/>
          </p:cNvSpPr>
          <p:nvPr>
            <p:ph type="sldNum" sz="quarter" idx="12"/>
          </p:nvPr>
        </p:nvSpPr>
        <p:spPr/>
        <p:txBody>
          <a:bodyPr/>
          <a:lstStyle/>
          <a:p>
            <a:fld id="{F21A69FA-D6AF-4E91-9C88-AF27082ACF57}" type="slidenum">
              <a:rPr lang="ru-RU" smtClean="0"/>
              <a:t>‹#›</a:t>
            </a:fld>
            <a:endParaRPr lang="ru-RU"/>
          </a:p>
        </p:txBody>
      </p:sp>
    </p:spTree>
    <p:extLst>
      <p:ext uri="{BB962C8B-B14F-4D97-AF65-F5344CB8AC3E}">
        <p14:creationId xmlns:p14="http://schemas.microsoft.com/office/powerpoint/2010/main" val="42914645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C77EA3E-02B7-4A40-84AC-A1095D4209D9}"/>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CAC31537-53AB-4B33-9FE0-1A7976AFC8F3}"/>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F7498FF3-4B23-48FC-BCB6-C78BE66041D5}"/>
              </a:ext>
            </a:extLst>
          </p:cNvPr>
          <p:cNvSpPr>
            <a:spLocks noGrp="1"/>
          </p:cNvSpPr>
          <p:nvPr>
            <p:ph type="dt" sz="half" idx="10"/>
          </p:nvPr>
        </p:nvSpPr>
        <p:spPr/>
        <p:txBody>
          <a:bodyPr/>
          <a:lstStyle/>
          <a:p>
            <a:fld id="{A67EF14C-E307-4D6F-B646-71D4D8C42241}" type="datetimeFigureOut">
              <a:rPr lang="ru-RU" smtClean="0"/>
              <a:t>08.12.2021</a:t>
            </a:fld>
            <a:endParaRPr lang="ru-RU"/>
          </a:p>
        </p:txBody>
      </p:sp>
      <p:sp>
        <p:nvSpPr>
          <p:cNvPr id="5" name="Нижний колонтитул 4">
            <a:extLst>
              <a:ext uri="{FF2B5EF4-FFF2-40B4-BE49-F238E27FC236}">
                <a16:creationId xmlns:a16="http://schemas.microsoft.com/office/drawing/2014/main" id="{CC97A47E-99C6-48E2-872E-1639699DEA1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9F665C7-81EE-469E-8730-203AC043549C}"/>
              </a:ext>
            </a:extLst>
          </p:cNvPr>
          <p:cNvSpPr>
            <a:spLocks noGrp="1"/>
          </p:cNvSpPr>
          <p:nvPr>
            <p:ph type="sldNum" sz="quarter" idx="12"/>
          </p:nvPr>
        </p:nvSpPr>
        <p:spPr/>
        <p:txBody>
          <a:bodyPr/>
          <a:lstStyle/>
          <a:p>
            <a:fld id="{F21A69FA-D6AF-4E91-9C88-AF27082ACF57}" type="slidenum">
              <a:rPr lang="ru-RU" smtClean="0"/>
              <a:t>‹#›</a:t>
            </a:fld>
            <a:endParaRPr lang="ru-RU"/>
          </a:p>
        </p:txBody>
      </p:sp>
    </p:spTree>
    <p:extLst>
      <p:ext uri="{BB962C8B-B14F-4D97-AF65-F5344CB8AC3E}">
        <p14:creationId xmlns:p14="http://schemas.microsoft.com/office/powerpoint/2010/main" val="3070985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0603B04-04D3-454D-892E-A90AB5BEFD73}"/>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AF71760F-C558-47A0-8652-93983D2D9FC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DC9A9CB5-3423-4484-AC6D-39DCB85C594D}"/>
              </a:ext>
            </a:extLst>
          </p:cNvPr>
          <p:cNvSpPr>
            <a:spLocks noGrp="1"/>
          </p:cNvSpPr>
          <p:nvPr>
            <p:ph type="dt" sz="half" idx="10"/>
          </p:nvPr>
        </p:nvSpPr>
        <p:spPr/>
        <p:txBody>
          <a:bodyPr/>
          <a:lstStyle/>
          <a:p>
            <a:fld id="{A67EF14C-E307-4D6F-B646-71D4D8C42241}" type="datetimeFigureOut">
              <a:rPr lang="ru-RU" smtClean="0"/>
              <a:t>08.12.2021</a:t>
            </a:fld>
            <a:endParaRPr lang="ru-RU"/>
          </a:p>
        </p:txBody>
      </p:sp>
      <p:sp>
        <p:nvSpPr>
          <p:cNvPr id="5" name="Нижний колонтитул 4">
            <a:extLst>
              <a:ext uri="{FF2B5EF4-FFF2-40B4-BE49-F238E27FC236}">
                <a16:creationId xmlns:a16="http://schemas.microsoft.com/office/drawing/2014/main" id="{2ABEA660-60DC-4E0D-830B-0BF2427E9D47}"/>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EF7DBB5-E969-4351-BC67-8054061BA786}"/>
              </a:ext>
            </a:extLst>
          </p:cNvPr>
          <p:cNvSpPr>
            <a:spLocks noGrp="1"/>
          </p:cNvSpPr>
          <p:nvPr>
            <p:ph type="sldNum" sz="quarter" idx="12"/>
          </p:nvPr>
        </p:nvSpPr>
        <p:spPr/>
        <p:txBody>
          <a:bodyPr/>
          <a:lstStyle/>
          <a:p>
            <a:fld id="{F21A69FA-D6AF-4E91-9C88-AF27082ACF57}" type="slidenum">
              <a:rPr lang="ru-RU" smtClean="0"/>
              <a:t>‹#›</a:t>
            </a:fld>
            <a:endParaRPr lang="ru-RU"/>
          </a:p>
        </p:txBody>
      </p:sp>
    </p:spTree>
    <p:extLst>
      <p:ext uri="{BB962C8B-B14F-4D97-AF65-F5344CB8AC3E}">
        <p14:creationId xmlns:p14="http://schemas.microsoft.com/office/powerpoint/2010/main" val="3862043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F48F645-04EB-46EC-9324-DDBB52EC1DA9}"/>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3707EED8-B6BC-44B8-AFAB-D994E6B76F34}"/>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E640932A-768F-46F4-9811-514D7928D7CD}"/>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A6F069A0-CAE0-4CCF-90BD-FD64DFE66046}"/>
              </a:ext>
            </a:extLst>
          </p:cNvPr>
          <p:cNvSpPr>
            <a:spLocks noGrp="1"/>
          </p:cNvSpPr>
          <p:nvPr>
            <p:ph type="dt" sz="half" idx="10"/>
          </p:nvPr>
        </p:nvSpPr>
        <p:spPr/>
        <p:txBody>
          <a:bodyPr/>
          <a:lstStyle/>
          <a:p>
            <a:fld id="{A67EF14C-E307-4D6F-B646-71D4D8C42241}" type="datetimeFigureOut">
              <a:rPr lang="ru-RU" smtClean="0"/>
              <a:t>08.12.2021</a:t>
            </a:fld>
            <a:endParaRPr lang="ru-RU"/>
          </a:p>
        </p:txBody>
      </p:sp>
      <p:sp>
        <p:nvSpPr>
          <p:cNvPr id="6" name="Нижний колонтитул 5">
            <a:extLst>
              <a:ext uri="{FF2B5EF4-FFF2-40B4-BE49-F238E27FC236}">
                <a16:creationId xmlns:a16="http://schemas.microsoft.com/office/drawing/2014/main" id="{460D8DBA-BFA3-4664-A79D-4F62FA2020F2}"/>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CB7DD5F4-D0A8-484B-A08F-2BC39ADDC291}"/>
              </a:ext>
            </a:extLst>
          </p:cNvPr>
          <p:cNvSpPr>
            <a:spLocks noGrp="1"/>
          </p:cNvSpPr>
          <p:nvPr>
            <p:ph type="sldNum" sz="quarter" idx="12"/>
          </p:nvPr>
        </p:nvSpPr>
        <p:spPr/>
        <p:txBody>
          <a:bodyPr/>
          <a:lstStyle/>
          <a:p>
            <a:fld id="{F21A69FA-D6AF-4E91-9C88-AF27082ACF57}" type="slidenum">
              <a:rPr lang="ru-RU" smtClean="0"/>
              <a:t>‹#›</a:t>
            </a:fld>
            <a:endParaRPr lang="ru-RU"/>
          </a:p>
        </p:txBody>
      </p:sp>
    </p:spTree>
    <p:extLst>
      <p:ext uri="{BB962C8B-B14F-4D97-AF65-F5344CB8AC3E}">
        <p14:creationId xmlns:p14="http://schemas.microsoft.com/office/powerpoint/2010/main" val="572801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5F427DC-C0E3-4432-BB85-2B39A770B00B}"/>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C6794BD5-3637-4A3C-8E44-DEFBC414EB3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E3A40375-2C2E-4038-893F-992B55B288BE}"/>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84D21031-8C03-47D3-AF5D-C3F7B0B7E1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98ACA943-DD69-419D-9629-FE3036B74771}"/>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9B0CF228-490E-45ED-B698-BBA641CD6014}"/>
              </a:ext>
            </a:extLst>
          </p:cNvPr>
          <p:cNvSpPr>
            <a:spLocks noGrp="1"/>
          </p:cNvSpPr>
          <p:nvPr>
            <p:ph type="dt" sz="half" idx="10"/>
          </p:nvPr>
        </p:nvSpPr>
        <p:spPr/>
        <p:txBody>
          <a:bodyPr/>
          <a:lstStyle/>
          <a:p>
            <a:fld id="{A67EF14C-E307-4D6F-B646-71D4D8C42241}" type="datetimeFigureOut">
              <a:rPr lang="ru-RU" smtClean="0"/>
              <a:t>08.12.2021</a:t>
            </a:fld>
            <a:endParaRPr lang="ru-RU"/>
          </a:p>
        </p:txBody>
      </p:sp>
      <p:sp>
        <p:nvSpPr>
          <p:cNvPr id="8" name="Нижний колонтитул 7">
            <a:extLst>
              <a:ext uri="{FF2B5EF4-FFF2-40B4-BE49-F238E27FC236}">
                <a16:creationId xmlns:a16="http://schemas.microsoft.com/office/drawing/2014/main" id="{42834D82-D783-42EB-9862-A196E7DC2877}"/>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4CD9EAFD-505F-413D-956B-D7CF0CE8889E}"/>
              </a:ext>
            </a:extLst>
          </p:cNvPr>
          <p:cNvSpPr>
            <a:spLocks noGrp="1"/>
          </p:cNvSpPr>
          <p:nvPr>
            <p:ph type="sldNum" sz="quarter" idx="12"/>
          </p:nvPr>
        </p:nvSpPr>
        <p:spPr/>
        <p:txBody>
          <a:bodyPr/>
          <a:lstStyle/>
          <a:p>
            <a:fld id="{F21A69FA-D6AF-4E91-9C88-AF27082ACF57}" type="slidenum">
              <a:rPr lang="ru-RU" smtClean="0"/>
              <a:t>‹#›</a:t>
            </a:fld>
            <a:endParaRPr lang="ru-RU"/>
          </a:p>
        </p:txBody>
      </p:sp>
    </p:spTree>
    <p:extLst>
      <p:ext uri="{BB962C8B-B14F-4D97-AF65-F5344CB8AC3E}">
        <p14:creationId xmlns:p14="http://schemas.microsoft.com/office/powerpoint/2010/main" val="2755045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B2E74B2-BB3A-4C1B-AE89-8932512E880A}"/>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029397C1-9BE2-427C-9C5E-54EC4E945687}"/>
              </a:ext>
            </a:extLst>
          </p:cNvPr>
          <p:cNvSpPr>
            <a:spLocks noGrp="1"/>
          </p:cNvSpPr>
          <p:nvPr>
            <p:ph type="dt" sz="half" idx="10"/>
          </p:nvPr>
        </p:nvSpPr>
        <p:spPr/>
        <p:txBody>
          <a:bodyPr/>
          <a:lstStyle/>
          <a:p>
            <a:fld id="{A67EF14C-E307-4D6F-B646-71D4D8C42241}" type="datetimeFigureOut">
              <a:rPr lang="ru-RU" smtClean="0"/>
              <a:t>08.12.2021</a:t>
            </a:fld>
            <a:endParaRPr lang="ru-RU"/>
          </a:p>
        </p:txBody>
      </p:sp>
      <p:sp>
        <p:nvSpPr>
          <p:cNvPr id="4" name="Нижний колонтитул 3">
            <a:extLst>
              <a:ext uri="{FF2B5EF4-FFF2-40B4-BE49-F238E27FC236}">
                <a16:creationId xmlns:a16="http://schemas.microsoft.com/office/drawing/2014/main" id="{74D24C57-D4BA-422B-8221-786799DE0033}"/>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25117CE7-2C12-458E-BC89-2D8889CFD90E}"/>
              </a:ext>
            </a:extLst>
          </p:cNvPr>
          <p:cNvSpPr>
            <a:spLocks noGrp="1"/>
          </p:cNvSpPr>
          <p:nvPr>
            <p:ph type="sldNum" sz="quarter" idx="12"/>
          </p:nvPr>
        </p:nvSpPr>
        <p:spPr/>
        <p:txBody>
          <a:bodyPr/>
          <a:lstStyle/>
          <a:p>
            <a:fld id="{F21A69FA-D6AF-4E91-9C88-AF27082ACF57}" type="slidenum">
              <a:rPr lang="ru-RU" smtClean="0"/>
              <a:t>‹#›</a:t>
            </a:fld>
            <a:endParaRPr lang="ru-RU"/>
          </a:p>
        </p:txBody>
      </p:sp>
    </p:spTree>
    <p:extLst>
      <p:ext uri="{BB962C8B-B14F-4D97-AF65-F5344CB8AC3E}">
        <p14:creationId xmlns:p14="http://schemas.microsoft.com/office/powerpoint/2010/main" val="22970111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071CE0F1-DF8E-4D5B-BB64-F400381BEB18}"/>
              </a:ext>
            </a:extLst>
          </p:cNvPr>
          <p:cNvSpPr>
            <a:spLocks noGrp="1"/>
          </p:cNvSpPr>
          <p:nvPr>
            <p:ph type="dt" sz="half" idx="10"/>
          </p:nvPr>
        </p:nvSpPr>
        <p:spPr/>
        <p:txBody>
          <a:bodyPr/>
          <a:lstStyle/>
          <a:p>
            <a:fld id="{A67EF14C-E307-4D6F-B646-71D4D8C42241}" type="datetimeFigureOut">
              <a:rPr lang="ru-RU" smtClean="0"/>
              <a:t>08.12.2021</a:t>
            </a:fld>
            <a:endParaRPr lang="ru-RU"/>
          </a:p>
        </p:txBody>
      </p:sp>
      <p:sp>
        <p:nvSpPr>
          <p:cNvPr id="3" name="Нижний колонтитул 2">
            <a:extLst>
              <a:ext uri="{FF2B5EF4-FFF2-40B4-BE49-F238E27FC236}">
                <a16:creationId xmlns:a16="http://schemas.microsoft.com/office/drawing/2014/main" id="{897A84A4-C820-4C98-8A8F-A206AD307CB4}"/>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6E9D5360-F946-437A-B65B-85865CCC6357}"/>
              </a:ext>
            </a:extLst>
          </p:cNvPr>
          <p:cNvSpPr>
            <a:spLocks noGrp="1"/>
          </p:cNvSpPr>
          <p:nvPr>
            <p:ph type="sldNum" sz="quarter" idx="12"/>
          </p:nvPr>
        </p:nvSpPr>
        <p:spPr/>
        <p:txBody>
          <a:bodyPr/>
          <a:lstStyle/>
          <a:p>
            <a:fld id="{F21A69FA-D6AF-4E91-9C88-AF27082ACF57}" type="slidenum">
              <a:rPr lang="ru-RU" smtClean="0"/>
              <a:t>‹#›</a:t>
            </a:fld>
            <a:endParaRPr lang="ru-RU"/>
          </a:p>
        </p:txBody>
      </p:sp>
    </p:spTree>
    <p:extLst>
      <p:ext uri="{BB962C8B-B14F-4D97-AF65-F5344CB8AC3E}">
        <p14:creationId xmlns:p14="http://schemas.microsoft.com/office/powerpoint/2010/main" val="3129638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3D50400-E02C-408C-A040-6E6DB71657AD}"/>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06A471A6-47E7-427E-AD28-1F15E54133E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60A082DF-352A-42C5-A30B-96ED503EAA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A8D5F9A2-0E51-4E9A-AE72-A930E5092F07}"/>
              </a:ext>
            </a:extLst>
          </p:cNvPr>
          <p:cNvSpPr>
            <a:spLocks noGrp="1"/>
          </p:cNvSpPr>
          <p:nvPr>
            <p:ph type="dt" sz="half" idx="10"/>
          </p:nvPr>
        </p:nvSpPr>
        <p:spPr/>
        <p:txBody>
          <a:bodyPr/>
          <a:lstStyle/>
          <a:p>
            <a:fld id="{A67EF14C-E307-4D6F-B646-71D4D8C42241}" type="datetimeFigureOut">
              <a:rPr lang="ru-RU" smtClean="0"/>
              <a:t>08.12.2021</a:t>
            </a:fld>
            <a:endParaRPr lang="ru-RU"/>
          </a:p>
        </p:txBody>
      </p:sp>
      <p:sp>
        <p:nvSpPr>
          <p:cNvPr id="6" name="Нижний колонтитул 5">
            <a:extLst>
              <a:ext uri="{FF2B5EF4-FFF2-40B4-BE49-F238E27FC236}">
                <a16:creationId xmlns:a16="http://schemas.microsoft.com/office/drawing/2014/main" id="{02F689DA-4E86-49F5-B233-5569D0BF0FD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1E5E4930-4DFC-4C8F-845A-96C1A4B29FBD}"/>
              </a:ext>
            </a:extLst>
          </p:cNvPr>
          <p:cNvSpPr>
            <a:spLocks noGrp="1"/>
          </p:cNvSpPr>
          <p:nvPr>
            <p:ph type="sldNum" sz="quarter" idx="12"/>
          </p:nvPr>
        </p:nvSpPr>
        <p:spPr/>
        <p:txBody>
          <a:bodyPr/>
          <a:lstStyle/>
          <a:p>
            <a:fld id="{F21A69FA-D6AF-4E91-9C88-AF27082ACF57}" type="slidenum">
              <a:rPr lang="ru-RU" smtClean="0"/>
              <a:t>‹#›</a:t>
            </a:fld>
            <a:endParaRPr lang="ru-RU"/>
          </a:p>
        </p:txBody>
      </p:sp>
    </p:spTree>
    <p:extLst>
      <p:ext uri="{BB962C8B-B14F-4D97-AF65-F5344CB8AC3E}">
        <p14:creationId xmlns:p14="http://schemas.microsoft.com/office/powerpoint/2010/main" val="4269583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658672A-3AE7-4793-92F8-689D533472BB}"/>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A86A0FDB-DF06-4E4D-AFA4-8070CE90720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BA73B9B5-F7F5-4CD2-86D2-604F02631C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196D02B0-6163-477D-AFBE-B6BB05D83833}"/>
              </a:ext>
            </a:extLst>
          </p:cNvPr>
          <p:cNvSpPr>
            <a:spLocks noGrp="1"/>
          </p:cNvSpPr>
          <p:nvPr>
            <p:ph type="dt" sz="half" idx="10"/>
          </p:nvPr>
        </p:nvSpPr>
        <p:spPr/>
        <p:txBody>
          <a:bodyPr/>
          <a:lstStyle/>
          <a:p>
            <a:fld id="{A67EF14C-E307-4D6F-B646-71D4D8C42241}" type="datetimeFigureOut">
              <a:rPr lang="ru-RU" smtClean="0"/>
              <a:t>08.12.2021</a:t>
            </a:fld>
            <a:endParaRPr lang="ru-RU"/>
          </a:p>
        </p:txBody>
      </p:sp>
      <p:sp>
        <p:nvSpPr>
          <p:cNvPr id="6" name="Нижний колонтитул 5">
            <a:extLst>
              <a:ext uri="{FF2B5EF4-FFF2-40B4-BE49-F238E27FC236}">
                <a16:creationId xmlns:a16="http://schemas.microsoft.com/office/drawing/2014/main" id="{82A10B0A-53A1-40B1-B23C-FF9F2981A977}"/>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1087418F-3E11-43E4-B968-EB622879F251}"/>
              </a:ext>
            </a:extLst>
          </p:cNvPr>
          <p:cNvSpPr>
            <a:spLocks noGrp="1"/>
          </p:cNvSpPr>
          <p:nvPr>
            <p:ph type="sldNum" sz="quarter" idx="12"/>
          </p:nvPr>
        </p:nvSpPr>
        <p:spPr/>
        <p:txBody>
          <a:bodyPr/>
          <a:lstStyle/>
          <a:p>
            <a:fld id="{F21A69FA-D6AF-4E91-9C88-AF27082ACF57}" type="slidenum">
              <a:rPr lang="ru-RU" smtClean="0"/>
              <a:t>‹#›</a:t>
            </a:fld>
            <a:endParaRPr lang="ru-RU"/>
          </a:p>
        </p:txBody>
      </p:sp>
    </p:spTree>
    <p:extLst>
      <p:ext uri="{BB962C8B-B14F-4D97-AF65-F5344CB8AC3E}">
        <p14:creationId xmlns:p14="http://schemas.microsoft.com/office/powerpoint/2010/main" val="39858982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BAF18CB-2C9D-482B-9A3D-6875FA6F945F}"/>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173995EA-CE8D-4230-BF0F-ECF747D48766}"/>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B2BAF7F1-9BB1-4EE8-AC1F-193BE0401BF6}"/>
              </a:ext>
            </a:extLst>
          </p:cNvPr>
          <p:cNvSpPr>
            <a:spLocks noGrp="1"/>
          </p:cNvSpPr>
          <p:nvPr>
            <p:ph type="dt" sz="half" idx="10"/>
          </p:nvPr>
        </p:nvSpPr>
        <p:spPr/>
        <p:txBody>
          <a:bodyPr/>
          <a:lstStyle/>
          <a:p>
            <a:fld id="{A67EF14C-E307-4D6F-B646-71D4D8C42241}" type="datetimeFigureOut">
              <a:rPr lang="ru-RU" smtClean="0"/>
              <a:t>08.12.2021</a:t>
            </a:fld>
            <a:endParaRPr lang="ru-RU"/>
          </a:p>
        </p:txBody>
      </p:sp>
      <p:sp>
        <p:nvSpPr>
          <p:cNvPr id="5" name="Нижний колонтитул 4">
            <a:extLst>
              <a:ext uri="{FF2B5EF4-FFF2-40B4-BE49-F238E27FC236}">
                <a16:creationId xmlns:a16="http://schemas.microsoft.com/office/drawing/2014/main" id="{B3B80F70-5FD3-4195-9523-28EEBE6C663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21B07F1-F697-4053-BC7A-C5C9B022DBFA}"/>
              </a:ext>
            </a:extLst>
          </p:cNvPr>
          <p:cNvSpPr>
            <a:spLocks noGrp="1"/>
          </p:cNvSpPr>
          <p:nvPr>
            <p:ph type="sldNum" sz="quarter" idx="12"/>
          </p:nvPr>
        </p:nvSpPr>
        <p:spPr/>
        <p:txBody>
          <a:bodyPr/>
          <a:lstStyle/>
          <a:p>
            <a:fld id="{F21A69FA-D6AF-4E91-9C88-AF27082ACF57}" type="slidenum">
              <a:rPr lang="ru-RU" smtClean="0"/>
              <a:t>‹#›</a:t>
            </a:fld>
            <a:endParaRPr lang="ru-RU"/>
          </a:p>
        </p:txBody>
      </p:sp>
    </p:spTree>
    <p:extLst>
      <p:ext uri="{BB962C8B-B14F-4D97-AF65-F5344CB8AC3E}">
        <p14:creationId xmlns:p14="http://schemas.microsoft.com/office/powerpoint/2010/main" val="821963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200F904C-25B6-4EED-B929-0027323EEBB3}"/>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551B2215-1074-4847-BA75-73DCFD751C6E}"/>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1790C371-636D-4C03-93EF-4035AC631729}"/>
              </a:ext>
            </a:extLst>
          </p:cNvPr>
          <p:cNvSpPr>
            <a:spLocks noGrp="1"/>
          </p:cNvSpPr>
          <p:nvPr>
            <p:ph type="dt" sz="half" idx="10"/>
          </p:nvPr>
        </p:nvSpPr>
        <p:spPr/>
        <p:txBody>
          <a:bodyPr/>
          <a:lstStyle/>
          <a:p>
            <a:fld id="{A67EF14C-E307-4D6F-B646-71D4D8C42241}" type="datetimeFigureOut">
              <a:rPr lang="ru-RU" smtClean="0"/>
              <a:t>08.12.2021</a:t>
            </a:fld>
            <a:endParaRPr lang="ru-RU"/>
          </a:p>
        </p:txBody>
      </p:sp>
      <p:sp>
        <p:nvSpPr>
          <p:cNvPr id="5" name="Нижний колонтитул 4">
            <a:extLst>
              <a:ext uri="{FF2B5EF4-FFF2-40B4-BE49-F238E27FC236}">
                <a16:creationId xmlns:a16="http://schemas.microsoft.com/office/drawing/2014/main" id="{463ABC9A-B26D-40C6-8913-944CE62068F0}"/>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58626670-4032-43EE-A3DA-56CA708639FB}"/>
              </a:ext>
            </a:extLst>
          </p:cNvPr>
          <p:cNvSpPr>
            <a:spLocks noGrp="1"/>
          </p:cNvSpPr>
          <p:nvPr>
            <p:ph type="sldNum" sz="quarter" idx="12"/>
          </p:nvPr>
        </p:nvSpPr>
        <p:spPr/>
        <p:txBody>
          <a:bodyPr/>
          <a:lstStyle/>
          <a:p>
            <a:fld id="{F21A69FA-D6AF-4E91-9C88-AF27082ACF57}" type="slidenum">
              <a:rPr lang="ru-RU" smtClean="0"/>
              <a:t>‹#›</a:t>
            </a:fld>
            <a:endParaRPr lang="ru-RU"/>
          </a:p>
        </p:txBody>
      </p:sp>
    </p:spTree>
    <p:extLst>
      <p:ext uri="{BB962C8B-B14F-4D97-AF65-F5344CB8AC3E}">
        <p14:creationId xmlns:p14="http://schemas.microsoft.com/office/powerpoint/2010/main" val="1806609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8970287-2151-4E2C-8242-5C9350C8FD7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3EA7B599-F7EA-4F75-BA46-10AA832D00A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081D6731-2150-4907-9E5E-6384A92545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7EF14C-E307-4D6F-B646-71D4D8C42241}" type="datetimeFigureOut">
              <a:rPr lang="ru-RU" smtClean="0"/>
              <a:t>08.12.2021</a:t>
            </a:fld>
            <a:endParaRPr lang="ru-RU"/>
          </a:p>
        </p:txBody>
      </p:sp>
      <p:sp>
        <p:nvSpPr>
          <p:cNvPr id="5" name="Нижний колонтитул 4">
            <a:extLst>
              <a:ext uri="{FF2B5EF4-FFF2-40B4-BE49-F238E27FC236}">
                <a16:creationId xmlns:a16="http://schemas.microsoft.com/office/drawing/2014/main" id="{0ADE8CB4-0BD4-4569-AE38-FA1270EC9DD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0A34D3F3-EAE4-4A24-8BA9-1BE968AFCB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1A69FA-D6AF-4E91-9C88-AF27082ACF57}" type="slidenum">
              <a:rPr lang="ru-RU" smtClean="0"/>
              <a:t>‹#›</a:t>
            </a:fld>
            <a:endParaRPr lang="ru-RU"/>
          </a:p>
        </p:txBody>
      </p:sp>
    </p:spTree>
    <p:extLst>
      <p:ext uri="{BB962C8B-B14F-4D97-AF65-F5344CB8AC3E}">
        <p14:creationId xmlns:p14="http://schemas.microsoft.com/office/powerpoint/2010/main" val="29650531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hyperlink" Target="https://ru.wikipedia.org/wiki/%D0%94%D0%BE%D0%B3%D0%BC%D0%B0%D1%82" TargetMode="External"/><Relationship Id="rId13" Type="http://schemas.openxmlformats.org/officeDocument/2006/relationships/hyperlink" Target="https://ru.wikipedia.org/wiki/%D0%9D%D1%80%D0%B0%D0%B2%D1%81%D1%82%D0%B2%D0%B5%D0%BD%D0%BD%D0%BE%D1%81%D1%82%D1%8C" TargetMode="External"/><Relationship Id="rId3" Type="http://schemas.openxmlformats.org/officeDocument/2006/relationships/hyperlink" Target="https://ru.wikipedia.org/wiki/%D0%93%D1%80%D0%B5%D1%87%D0%B5%D1%81%D0%BA%D0%B8%D0%B9_%D1%8F%D0%B7%D1%8B%D0%BA" TargetMode="External"/><Relationship Id="rId7" Type="http://schemas.openxmlformats.org/officeDocument/2006/relationships/hyperlink" Target="https://ru.wikipedia.org/wiki/%D0%94%D0%BE%D0%BA%D1%82%D1%80%D0%B8%D0%BD%D0%B0#%D0%9D%D0%B0_%D0%92%D0%BE%D1%81%D1%82%D0%BE%D0%BA%D0%B5" TargetMode="External"/><Relationship Id="rId12" Type="http://schemas.openxmlformats.org/officeDocument/2006/relationships/hyperlink" Target="https://ru.wikipedia.org/wiki/%D0%9E%D1%82%D0%BA%D1%80%D0%BE%D0%B2%D0%B5%D0%BD%D0%B8%D0%B5" TargetMode="External"/><Relationship Id="rId2" Type="http://schemas.openxmlformats.org/officeDocument/2006/relationships/hyperlink" Target="https://ru.wikipedia.org/wiki/%D0%9A%D0%B0%D0%BB%D1%8C%D0%BA%D0%B0_(%D0%BB%D0%B5%D0%BA%D1%81%D0%B8%D0%BA%D0%B0)" TargetMode="External"/><Relationship Id="rId16" Type="http://schemas.openxmlformats.org/officeDocument/2006/relationships/image" Target="../media/image9.jpeg"/><Relationship Id="rId1" Type="http://schemas.openxmlformats.org/officeDocument/2006/relationships/slideLayout" Target="../slideLayouts/slideLayout4.xml"/><Relationship Id="rId6" Type="http://schemas.openxmlformats.org/officeDocument/2006/relationships/hyperlink" Target="https://ru.wikipedia.org/wiki/%D0%A1%D0%B8%D1%81%D1%82%D0%B5%D0%BC%D0%B0%D1%82%D0%B8%D0%BA%D0%B0" TargetMode="External"/><Relationship Id="rId11" Type="http://schemas.openxmlformats.org/officeDocument/2006/relationships/hyperlink" Target="https://ru.wikipedia.org/wiki/%D0%92%D0%B5%D1%80%D0%BE%D1%83%D1%87%D0%B5%D0%BD%D0%B8%D0%B5" TargetMode="External"/><Relationship Id="rId5" Type="http://schemas.openxmlformats.org/officeDocument/2006/relationships/hyperlink" Target="https://ru.wikipedia.org/wiki/%D0%9B%D0%BE%D0%B3%D0%BE%D1%81" TargetMode="External"/><Relationship Id="rId15" Type="http://schemas.openxmlformats.org/officeDocument/2006/relationships/image" Target="../media/image8.jpeg"/><Relationship Id="rId10" Type="http://schemas.openxmlformats.org/officeDocument/2006/relationships/hyperlink" Target="https://ru.wikipedia.org/wiki/%D0%91%D0%BE%D0%B3%D0%BE%D1%81%D0%BB%D0%BE%D0%B2%D0%B8%D0%B5#cite_note-1" TargetMode="External"/><Relationship Id="rId4" Type="http://schemas.openxmlformats.org/officeDocument/2006/relationships/hyperlink" Target="https://ru.wikipedia.org/wiki/%D0%91%D0%BE%D0%B3" TargetMode="External"/><Relationship Id="rId9" Type="http://schemas.openxmlformats.org/officeDocument/2006/relationships/hyperlink" Target="https://ru.wikipedia.org/wiki/%D0%A0%D0%B5%D0%BB%D0%B8%D0%B3%D0%B8%D1%8F" TargetMode="External"/><Relationship Id="rId14" Type="http://schemas.openxmlformats.org/officeDocument/2006/relationships/hyperlink" Target="https://ru.wikipedia.org/wiki/%D0%91%D0%BE%D0%B3%D0%BE%D0%BF%D0%BE%D1%87%D0%B8%D1%82%D0%B0%D0%BD%D0%B8%D0%B5"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hyperlink" Target="https://www.grandars.ru/college/filosofiya/predmet-filosofii.html" TargetMode="External"/><Relationship Id="rId2" Type="http://schemas.openxmlformats.org/officeDocument/2006/relationships/hyperlink" Target="https://www.grandars.ru/college/filosofiya/filosofiya-gegelya.html" TargetMode="External"/><Relationship Id="rId1" Type="http://schemas.openxmlformats.org/officeDocument/2006/relationships/slideLayout" Target="../slideLayouts/slideLayout4.xml"/><Relationship Id="rId4" Type="http://schemas.openxmlformats.org/officeDocument/2006/relationships/image" Target="../media/image25.jpeg"/></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hyperlink" Target="https://ru.wikipedia.org/wiki/%D0%93%D0%BE%D1%81%D1%83%D0%B4%D0%B0%D1%80%D1%81%D1%82%D0%B2%D0%BE" TargetMode="External"/><Relationship Id="rId2" Type="http://schemas.openxmlformats.org/officeDocument/2006/relationships/hyperlink" Target="https://ru.wikipedia.org/wiki/%D0%A0%D0%B5%D0%BB%D0%B8%D0%B3%D0%B8%D1%8F" TargetMode="External"/><Relationship Id="rId1" Type="http://schemas.openxmlformats.org/officeDocument/2006/relationships/slideLayout" Target="../slideLayouts/slideLayout4.xml"/><Relationship Id="rId5" Type="http://schemas.openxmlformats.org/officeDocument/2006/relationships/hyperlink" Target="https://ru.wikipedia.org/wiki/%D0%A2%D1%80%D0%B0%D0%B4%D0%B8%D1%86%D0%B8%D0%BE%D0%BD%D0%BD%D0%B0%D1%8F_%D1%80%D0%B5%D0%BB%D0%B8%D0%B3%D0%B8%D1%8F#cite_note-1" TargetMode="External"/><Relationship Id="rId4" Type="http://schemas.openxmlformats.org/officeDocument/2006/relationships/hyperlink" Target="https://ru.wikipedia.org/wiki/%D0%9D%D0%B5%D1%82%D1%80%D0%B0%D0%B4%D0%B8%D1%86%D0%B8%D0%BE%D0%BD%D0%BD%D0%B0%D1%8F_%D1%80%D0%B5%D0%BB%D0%B8%D0%B3%D0%B8%D1%8F"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hyperlink" Target="http://www.grandars.ru/college/filosofiya/koran.html" TargetMode="Externa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1026" name="Picture 2" descr="Что такое философия религии? | ТРИКСТЕР | Научно о религии | Яндекс Дзен">
            <a:extLst>
              <a:ext uri="{FF2B5EF4-FFF2-40B4-BE49-F238E27FC236}">
                <a16:creationId xmlns:a16="http://schemas.microsoft.com/office/drawing/2014/main" id="{4B3F15CC-7153-4FB0-8B21-E1884CA1C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14313"/>
            <a:ext cx="11430000" cy="6429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97065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pic>
        <p:nvPicPr>
          <p:cNvPr id="25602" name="Picture 2" descr="Религия, как предмет философского анализа - презентация онлайн">
            <a:extLst>
              <a:ext uri="{FF2B5EF4-FFF2-40B4-BE49-F238E27FC236}">
                <a16:creationId xmlns:a16="http://schemas.microsoft.com/office/drawing/2014/main" id="{732CC318-7DA5-4D69-8DED-6FDA7C0429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7650" y="0"/>
            <a:ext cx="91567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61002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D816BAD-8179-4E30-8892-D8D39D1BD05E}"/>
              </a:ext>
            </a:extLst>
          </p:cNvPr>
          <p:cNvSpPr>
            <a:spLocks noGrp="1"/>
          </p:cNvSpPr>
          <p:nvPr>
            <p:ph type="title"/>
          </p:nvPr>
        </p:nvSpPr>
        <p:spPr/>
        <p:txBody>
          <a:bodyPr/>
          <a:lstStyle/>
          <a:p>
            <a:pPr algn="ctr"/>
            <a:r>
              <a:rPr lang="ru-RU" b="1" dirty="0"/>
              <a:t>РЕЛИГИЯ – ЭТО…</a:t>
            </a:r>
          </a:p>
        </p:txBody>
      </p:sp>
      <p:pic>
        <p:nvPicPr>
          <p:cNvPr id="23554" name="Picture 2" descr="Религия. Мировые религии - online presentation">
            <a:extLst>
              <a:ext uri="{FF2B5EF4-FFF2-40B4-BE49-F238E27FC236}">
                <a16:creationId xmlns:a16="http://schemas.microsoft.com/office/drawing/2014/main" id="{B63BA93A-4A84-4F26-8A30-99AC84AC7C78}"/>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172200" y="1690688"/>
            <a:ext cx="5181600" cy="44862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Философия и религия. Сходства и различии. доклад, проект">
            <a:extLst>
              <a:ext uri="{FF2B5EF4-FFF2-40B4-BE49-F238E27FC236}">
                <a16:creationId xmlns:a16="http://schemas.microsoft.com/office/drawing/2014/main" id="{35DE0340-BD0C-41B6-AA54-945D11A37944}"/>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838200" y="1690688"/>
            <a:ext cx="5181600" cy="4486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56464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24578" name="Picture 2" descr="Религия. Мировые религии - online presentation">
            <a:extLst>
              <a:ext uri="{FF2B5EF4-FFF2-40B4-BE49-F238E27FC236}">
                <a16:creationId xmlns:a16="http://schemas.microsoft.com/office/drawing/2014/main" id="{427FB854-8C4D-49BA-A067-96F9D88BDD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7650" y="0"/>
            <a:ext cx="91567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2762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B1C44FA-CC55-4493-BB79-C9A7232E75E5}"/>
              </a:ext>
            </a:extLst>
          </p:cNvPr>
          <p:cNvSpPr>
            <a:spLocks noGrp="1"/>
          </p:cNvSpPr>
          <p:nvPr>
            <p:ph type="title"/>
          </p:nvPr>
        </p:nvSpPr>
        <p:spPr>
          <a:solidFill>
            <a:schemeClr val="accent4">
              <a:lumMod val="40000"/>
              <a:lumOff val="60000"/>
            </a:schemeClr>
          </a:solidFill>
        </p:spPr>
        <p:txBody>
          <a:bodyPr/>
          <a:lstStyle/>
          <a:p>
            <a:pPr algn="ctr"/>
            <a:r>
              <a:rPr lang="ru-RU" b="1" dirty="0"/>
              <a:t>СХОДСТВО И РАЗЛИЧИЯ ФИЛОСОФИИ И РЕЛИГИИ</a:t>
            </a:r>
          </a:p>
        </p:txBody>
      </p:sp>
      <p:sp>
        <p:nvSpPr>
          <p:cNvPr id="3" name="Объект 2">
            <a:extLst>
              <a:ext uri="{FF2B5EF4-FFF2-40B4-BE49-F238E27FC236}">
                <a16:creationId xmlns:a16="http://schemas.microsoft.com/office/drawing/2014/main" id="{5D20CA4D-65E1-4A73-A5EA-4268A25A97DF}"/>
              </a:ext>
            </a:extLst>
          </p:cNvPr>
          <p:cNvSpPr>
            <a:spLocks noGrp="1"/>
          </p:cNvSpPr>
          <p:nvPr>
            <p:ph sz="half" idx="1"/>
          </p:nvPr>
        </p:nvSpPr>
        <p:spPr/>
        <p:txBody>
          <a:bodyPr>
            <a:normAutofit fontScale="92500" lnSpcReduction="20000"/>
          </a:bodyPr>
          <a:lstStyle/>
          <a:p>
            <a:r>
              <a:rPr lang="ru-RU" dirty="0"/>
              <a:t>Философия и религия стремятся ответить на вопрос о месте человека в мире, о взаимоотношении человека и мира. </a:t>
            </a:r>
          </a:p>
          <a:p>
            <a:r>
              <a:rPr lang="ru-RU" dirty="0"/>
              <a:t>Их равно интересуют вопросы: что есть добро? что есть зло? где источник добра и зла? Как добиться нравственного совершенства? </a:t>
            </a:r>
          </a:p>
          <a:p>
            <a:r>
              <a:rPr lang="ru-RU" dirty="0"/>
              <a:t>Как и религии, философии присуще </a:t>
            </a:r>
            <a:r>
              <a:rPr lang="ru-RU" dirty="0" err="1"/>
              <a:t>трансцендирование</a:t>
            </a:r>
            <a:r>
              <a:rPr lang="ru-RU" dirty="0"/>
              <a:t>, т.е. выход за границы возможного опыта, за пределы разумного.</a:t>
            </a:r>
          </a:p>
          <a:p>
            <a:pPr algn="just"/>
            <a:endParaRPr lang="ru-RU" dirty="0"/>
          </a:p>
        </p:txBody>
      </p:sp>
      <p:sp>
        <p:nvSpPr>
          <p:cNvPr id="4" name="Объект 3">
            <a:extLst>
              <a:ext uri="{FF2B5EF4-FFF2-40B4-BE49-F238E27FC236}">
                <a16:creationId xmlns:a16="http://schemas.microsoft.com/office/drawing/2014/main" id="{9F3E1AB3-2B44-43EE-B8E2-991730B312CA}"/>
              </a:ext>
            </a:extLst>
          </p:cNvPr>
          <p:cNvSpPr>
            <a:spLocks noGrp="1"/>
          </p:cNvSpPr>
          <p:nvPr>
            <p:ph sz="half" idx="2"/>
          </p:nvPr>
        </p:nvSpPr>
        <p:spPr/>
        <p:txBody>
          <a:bodyPr>
            <a:normAutofit fontScale="92500" lnSpcReduction="20000"/>
          </a:bodyPr>
          <a:lstStyle/>
          <a:p>
            <a:pPr marL="0" indent="0">
              <a:buNone/>
            </a:pPr>
            <a:r>
              <a:rPr lang="ru-RU" dirty="0"/>
              <a:t>Но между ними есть и различия.</a:t>
            </a:r>
          </a:p>
          <a:p>
            <a:r>
              <a:rPr lang="ru-RU" dirty="0"/>
              <a:t> Религия - сознание массовое.</a:t>
            </a:r>
          </a:p>
          <a:p>
            <a:r>
              <a:rPr lang="ru-RU" dirty="0"/>
              <a:t> Философия - сознание теоретическое, элитарное.</a:t>
            </a:r>
          </a:p>
          <a:p>
            <a:r>
              <a:rPr lang="ru-RU" dirty="0"/>
              <a:t> Религия требует беспрекословной веры, а философия свои истины доказывает, </a:t>
            </a:r>
            <a:r>
              <a:rPr lang="ru-RU" dirty="0" err="1"/>
              <a:t>апеллиру</a:t>
            </a:r>
            <a:r>
              <a:rPr lang="ru-RU" dirty="0"/>
              <a:t> к разуму.</a:t>
            </a:r>
          </a:p>
          <a:p>
            <a:r>
              <a:rPr lang="ru-RU" dirty="0"/>
              <a:t> Философия всегда приветствует любые научные открытия как условия расширения наших знаний о мире.</a:t>
            </a:r>
          </a:p>
          <a:p>
            <a:endParaRPr lang="ru-RU" dirty="0"/>
          </a:p>
        </p:txBody>
      </p:sp>
    </p:spTree>
    <p:extLst>
      <p:ext uri="{BB962C8B-B14F-4D97-AF65-F5344CB8AC3E}">
        <p14:creationId xmlns:p14="http://schemas.microsoft.com/office/powerpoint/2010/main" val="25259581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pic>
        <p:nvPicPr>
          <p:cNvPr id="18438" name="Picture 6" descr="Презентация на тему: &amp;quot;Вопросы для повторения Формы культуры; Элитарная  культура; Народная культура; Массовая культура; Субкультура и  контркультура.&amp;quot;. Скачать бесплатно и без регистрации.">
            <a:extLst>
              <a:ext uri="{FF2B5EF4-FFF2-40B4-BE49-F238E27FC236}">
                <a16:creationId xmlns:a16="http://schemas.microsoft.com/office/drawing/2014/main" id="{77854507-8D99-4E50-80B1-B7B728E5FC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4033" y="839755"/>
            <a:ext cx="7511143" cy="5001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51170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28674" name="Picture 2" descr="Сфера духовной культуры. Вопросы кодификатора - презентация онлайн">
            <a:extLst>
              <a:ext uri="{FF2B5EF4-FFF2-40B4-BE49-F238E27FC236}">
                <a16:creationId xmlns:a16="http://schemas.microsoft.com/office/drawing/2014/main" id="{0BE49C51-A04F-4354-9887-F530F51E50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7650" y="0"/>
            <a:ext cx="91567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44323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4F99FB3-A2F9-4D12-9A87-90765B44E072}"/>
              </a:ext>
            </a:extLst>
          </p:cNvPr>
          <p:cNvSpPr>
            <a:spLocks noGrp="1"/>
          </p:cNvSpPr>
          <p:nvPr>
            <p:ph type="title"/>
          </p:nvPr>
        </p:nvSpPr>
        <p:spPr/>
        <p:txBody>
          <a:bodyPr>
            <a:normAutofit/>
          </a:bodyPr>
          <a:lstStyle/>
          <a:p>
            <a:pPr algn="ctr"/>
            <a:r>
              <a:rPr lang="ru-RU" sz="2400" b="1" dirty="0" err="1"/>
              <a:t>Богосло́вие</a:t>
            </a:r>
            <a:r>
              <a:rPr lang="ru-RU" sz="2400" b="1" dirty="0"/>
              <a:t>, или </a:t>
            </a:r>
            <a:r>
              <a:rPr lang="ru-RU" sz="2400" b="1" dirty="0" err="1"/>
              <a:t>теоло́гия</a:t>
            </a:r>
            <a:r>
              <a:rPr lang="ru-RU" sz="1600" b="1" dirty="0"/>
              <a:t> (</a:t>
            </a:r>
            <a:r>
              <a:rPr lang="ru-RU" sz="1600" b="1" dirty="0">
                <a:hlinkClick r:id="rId2" tooltip="Калька (лексика)"/>
              </a:rPr>
              <a:t>калька</a:t>
            </a:r>
            <a:r>
              <a:rPr lang="ru-RU" sz="1600" b="1" dirty="0"/>
              <a:t> </a:t>
            </a:r>
            <a:r>
              <a:rPr lang="ru-RU" sz="1600" b="1" dirty="0">
                <a:hlinkClick r:id="rId3" tooltip="Греческий язык"/>
              </a:rPr>
              <a:t>греч.</a:t>
            </a:r>
            <a:r>
              <a:rPr lang="ru-RU" sz="1600" b="1" dirty="0"/>
              <a:t> </a:t>
            </a:r>
            <a:r>
              <a:rPr lang="ru-RU" sz="1600" b="1" dirty="0" err="1"/>
              <a:t>θεολογί</a:t>
            </a:r>
            <a:r>
              <a:rPr lang="ru-RU" sz="1600" b="1" dirty="0"/>
              <a:t>α от </a:t>
            </a:r>
            <a:r>
              <a:rPr lang="ru-RU" sz="1600" b="1" dirty="0">
                <a:hlinkClick r:id="rId3" tooltip="Греческий язык"/>
              </a:rPr>
              <a:t>греч.</a:t>
            </a:r>
            <a:r>
              <a:rPr lang="ru-RU" sz="1600" b="1" dirty="0"/>
              <a:t> </a:t>
            </a:r>
            <a:r>
              <a:rPr lang="ru-RU" sz="1600" b="1" dirty="0" err="1"/>
              <a:t>θεός</a:t>
            </a:r>
            <a:r>
              <a:rPr lang="ru-RU" sz="1600" b="1" dirty="0"/>
              <a:t> «</a:t>
            </a:r>
            <a:r>
              <a:rPr lang="ru-RU" sz="1600" b="1" dirty="0">
                <a:hlinkClick r:id="rId4" tooltip="Бог"/>
              </a:rPr>
              <a:t>Бог</a:t>
            </a:r>
            <a:r>
              <a:rPr lang="ru-RU" sz="1600" b="1" dirty="0"/>
              <a:t>» + </a:t>
            </a:r>
            <a:r>
              <a:rPr lang="ru-RU" sz="1600" b="1" dirty="0">
                <a:hlinkClick r:id="rId3" tooltip="Греческий язык"/>
              </a:rPr>
              <a:t>греч.</a:t>
            </a:r>
            <a:r>
              <a:rPr lang="ru-RU" sz="1600" b="1" dirty="0"/>
              <a:t> </a:t>
            </a:r>
            <a:r>
              <a:rPr lang="ru-RU" sz="1600" b="1" dirty="0" err="1">
                <a:hlinkClick r:id="rId5" tooltip="Логос"/>
              </a:rPr>
              <a:t>λόγος</a:t>
            </a:r>
            <a:r>
              <a:rPr lang="ru-RU" sz="1600" b="1" dirty="0"/>
              <a:t> «слово; учение, наука») — </a:t>
            </a:r>
            <a:r>
              <a:rPr lang="ru-RU" sz="1600" b="1" dirty="0">
                <a:hlinkClick r:id="rId6" tooltip="Систематика"/>
              </a:rPr>
              <a:t>систематическое</a:t>
            </a:r>
            <a:r>
              <a:rPr lang="ru-RU" sz="1600" b="1" dirty="0"/>
              <a:t> изложение и истолкование какого-либо </a:t>
            </a:r>
            <a:r>
              <a:rPr lang="ru-RU" sz="1600" b="1" dirty="0">
                <a:hlinkClick r:id="rId7" tooltip="Доктрина"/>
              </a:rPr>
              <a:t>религиозного учения</a:t>
            </a:r>
            <a:r>
              <a:rPr lang="ru-RU" sz="1600" b="1" dirty="0"/>
              <a:t>, </a:t>
            </a:r>
            <a:r>
              <a:rPr lang="ru-RU" sz="1600" b="1" dirty="0">
                <a:hlinkClick r:id="rId8" tooltip="Догмат"/>
              </a:rPr>
              <a:t>догматов</a:t>
            </a:r>
            <a:r>
              <a:rPr lang="ru-RU" sz="1600" b="1" dirty="0"/>
              <a:t> какой-либо </a:t>
            </a:r>
            <a:r>
              <a:rPr lang="ru-RU" sz="1600" b="1" dirty="0">
                <a:hlinkClick r:id="rId9" tooltip="Религия"/>
              </a:rPr>
              <a:t>религии</a:t>
            </a:r>
            <a:r>
              <a:rPr lang="ru-RU" sz="1600" b="1" baseline="30000" dirty="0">
                <a:hlinkClick r:id="rId10"/>
              </a:rPr>
              <a:t>[1]</a:t>
            </a:r>
            <a:r>
              <a:rPr lang="ru-RU" sz="1600" b="1" dirty="0"/>
              <a:t>. Представляет собой комплекс дисциплин, занимающихся изучением, изложением, обоснованием и защитой </a:t>
            </a:r>
            <a:r>
              <a:rPr lang="ru-RU" sz="1600" b="1" dirty="0">
                <a:hlinkClick r:id="rId11" tooltip="Вероучение"/>
              </a:rPr>
              <a:t>вероучения</a:t>
            </a:r>
            <a:r>
              <a:rPr lang="ru-RU" sz="1600" b="1" dirty="0"/>
              <a:t> о </a:t>
            </a:r>
            <a:r>
              <a:rPr lang="ru-RU" sz="1600" b="1" dirty="0">
                <a:hlinkClick r:id="rId4" tooltip="Бог"/>
              </a:rPr>
              <a:t>Боге</a:t>
            </a:r>
            <a:r>
              <a:rPr lang="ru-RU" sz="1600" b="1" dirty="0"/>
              <a:t>, его деятельности в мире и его </a:t>
            </a:r>
            <a:r>
              <a:rPr lang="ru-RU" sz="1600" b="1" dirty="0">
                <a:hlinkClick r:id="rId12" tooltip="Откровение"/>
              </a:rPr>
              <a:t>откровении</a:t>
            </a:r>
            <a:r>
              <a:rPr lang="ru-RU" sz="1600" b="1" dirty="0"/>
              <a:t>, а также связанных с ним учениях о </a:t>
            </a:r>
            <a:r>
              <a:rPr lang="ru-RU" sz="1600" b="1" dirty="0">
                <a:hlinkClick r:id="rId13" tooltip="Нравственность"/>
              </a:rPr>
              <a:t>нравственных</a:t>
            </a:r>
            <a:r>
              <a:rPr lang="ru-RU" sz="1600" b="1" dirty="0"/>
              <a:t> нормах и формах </a:t>
            </a:r>
            <a:r>
              <a:rPr lang="ru-RU" sz="1600" b="1" dirty="0" err="1">
                <a:hlinkClick r:id="rId14" tooltip="Богопочитание"/>
              </a:rPr>
              <a:t>Богопочитания</a:t>
            </a:r>
            <a:r>
              <a:rPr lang="ru-RU" sz="1600" b="1" dirty="0"/>
              <a:t>.</a:t>
            </a:r>
          </a:p>
        </p:txBody>
      </p:sp>
      <p:pic>
        <p:nvPicPr>
          <p:cNvPr id="13314" name="Picture 2" descr="Средневековая философия - online presentation">
            <a:extLst>
              <a:ext uri="{FF2B5EF4-FFF2-40B4-BE49-F238E27FC236}">
                <a16:creationId xmlns:a16="http://schemas.microsoft.com/office/drawing/2014/main" id="{CFC99889-7847-4755-AEE4-301098DC8D24}"/>
              </a:ext>
            </a:extLst>
          </p:cNvPr>
          <p:cNvPicPr>
            <a:picLocks noGrp="1" noChangeAspect="1" noChangeArrowheads="1"/>
          </p:cNvPicPr>
          <p:nvPr>
            <p:ph sz="half" idx="1"/>
          </p:nvPr>
        </p:nvPicPr>
        <p:blipFill>
          <a:blip r:embed="rId15">
            <a:extLst>
              <a:ext uri="{28A0092B-C50C-407E-A947-70E740481C1C}">
                <a14:useLocalDpi xmlns:a14="http://schemas.microsoft.com/office/drawing/2010/main" val="0"/>
              </a:ext>
            </a:extLst>
          </a:blip>
          <a:srcRect/>
          <a:stretch>
            <a:fillRect/>
          </a:stretch>
        </p:blipFill>
        <p:spPr bwMode="auto">
          <a:xfrm>
            <a:off x="838200" y="1690687"/>
            <a:ext cx="5181600" cy="44862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Философия религии - презентация онлайн">
            <a:extLst>
              <a:ext uri="{FF2B5EF4-FFF2-40B4-BE49-F238E27FC236}">
                <a16:creationId xmlns:a16="http://schemas.microsoft.com/office/drawing/2014/main" id="{AC05611E-B24D-4037-B5C6-57BF3819E186}"/>
              </a:ext>
            </a:extLst>
          </p:cNvPr>
          <p:cNvPicPr>
            <a:picLocks noGrp="1" noChangeAspect="1" noChangeArrowheads="1"/>
          </p:cNvPicPr>
          <p:nvPr>
            <p:ph sz="half" idx="2"/>
          </p:nvPr>
        </p:nvPicPr>
        <p:blipFill>
          <a:blip r:embed="rId16">
            <a:extLst>
              <a:ext uri="{28A0092B-C50C-407E-A947-70E740481C1C}">
                <a14:useLocalDpi xmlns:a14="http://schemas.microsoft.com/office/drawing/2010/main" val="0"/>
              </a:ext>
            </a:extLst>
          </a:blip>
          <a:srcRect/>
          <a:stretch>
            <a:fillRect/>
          </a:stretch>
        </p:blipFill>
        <p:spPr bwMode="auto">
          <a:xfrm>
            <a:off x="6172200" y="1690688"/>
            <a:ext cx="5181600" cy="4486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05518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A41DF40-9FD2-4824-9745-8AF22BA47BEE}"/>
              </a:ext>
            </a:extLst>
          </p:cNvPr>
          <p:cNvSpPr>
            <a:spLocks noGrp="1"/>
          </p:cNvSpPr>
          <p:nvPr>
            <p:ph type="title"/>
          </p:nvPr>
        </p:nvSpPr>
        <p:spPr/>
        <p:txBody>
          <a:bodyPr/>
          <a:lstStyle/>
          <a:p>
            <a:pPr algn="ctr"/>
            <a:r>
              <a:rPr lang="ru-RU" b="1" dirty="0"/>
              <a:t>ОТНОШЕНИЕ РЕЛИГИИ И ФИЛОСОФИИ</a:t>
            </a:r>
          </a:p>
        </p:txBody>
      </p:sp>
      <p:pic>
        <p:nvPicPr>
          <p:cNvPr id="14338" name="Picture 2" descr="философия СРЕДНИХ ВЕКОВ презентация, доклад, проект">
            <a:extLst>
              <a:ext uri="{FF2B5EF4-FFF2-40B4-BE49-F238E27FC236}">
                <a16:creationId xmlns:a16="http://schemas.microsoft.com/office/drawing/2014/main" id="{3F534975-606E-4F34-8EC7-7729D2891986}"/>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172200" y="1690687"/>
            <a:ext cx="5181600" cy="44862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Философия религии - презентация онлайн">
            <a:extLst>
              <a:ext uri="{FF2B5EF4-FFF2-40B4-BE49-F238E27FC236}">
                <a16:creationId xmlns:a16="http://schemas.microsoft.com/office/drawing/2014/main" id="{FF9796D9-20B9-4D91-898A-A27DB43018E5}"/>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838200" y="1690688"/>
            <a:ext cx="5181600" cy="4486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68829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B448678-B3CE-4C69-9505-5E32DB6354AE}"/>
              </a:ext>
            </a:extLst>
          </p:cNvPr>
          <p:cNvSpPr>
            <a:spLocks noGrp="1"/>
          </p:cNvSpPr>
          <p:nvPr>
            <p:ph type="title"/>
          </p:nvPr>
        </p:nvSpPr>
        <p:spPr/>
        <p:txBody>
          <a:bodyPr/>
          <a:lstStyle/>
          <a:p>
            <a:pPr algn="ctr"/>
            <a:r>
              <a:rPr lang="ru-RU" b="1" dirty="0"/>
              <a:t>РЕЛИГИОЗНОЕ МИРОВОЗЗРЕНИЕ</a:t>
            </a:r>
          </a:p>
        </p:txBody>
      </p:sp>
      <p:sp>
        <p:nvSpPr>
          <p:cNvPr id="3" name="Объект 2">
            <a:extLst>
              <a:ext uri="{FF2B5EF4-FFF2-40B4-BE49-F238E27FC236}">
                <a16:creationId xmlns:a16="http://schemas.microsoft.com/office/drawing/2014/main" id="{D96A097E-44C8-4082-A053-3A6C4BCE3452}"/>
              </a:ext>
            </a:extLst>
          </p:cNvPr>
          <p:cNvSpPr>
            <a:spLocks noGrp="1"/>
          </p:cNvSpPr>
          <p:nvPr>
            <p:ph sz="half" idx="1"/>
          </p:nvPr>
        </p:nvSpPr>
        <p:spPr/>
        <p:txBody>
          <a:bodyPr>
            <a:normAutofit fontScale="55000" lnSpcReduction="20000"/>
          </a:bodyPr>
          <a:lstStyle/>
          <a:p>
            <a:pPr marL="0" indent="0">
              <a:buNone/>
            </a:pPr>
            <a:r>
              <a:rPr lang="ru-RU" sz="3300" dirty="0"/>
              <a:t>Для </a:t>
            </a:r>
            <a:r>
              <a:rPr lang="ru-RU" sz="3300" b="1" dirty="0"/>
              <a:t>религиозного мировоззрения</a:t>
            </a:r>
            <a:r>
              <a:rPr lang="ru-RU" sz="3300" dirty="0"/>
              <a:t> характерны:</a:t>
            </a:r>
          </a:p>
          <a:p>
            <a:pPr lvl="0"/>
            <a:r>
              <a:rPr lang="ru-RU" sz="3300" dirty="0"/>
              <a:t>вера в существование Бога как творца всего существующего, управляющего делами и помыслами людей;</a:t>
            </a:r>
          </a:p>
          <a:p>
            <a:pPr lvl="0"/>
            <a:r>
              <a:rPr lang="ru-RU" sz="3300" dirty="0"/>
              <a:t>удвоение мира на мир земной и мир небесный, а также признание бессмертия души;</a:t>
            </a:r>
          </a:p>
          <a:p>
            <a:pPr lvl="0"/>
            <a:r>
              <a:rPr lang="ru-RU" sz="3300" dirty="0"/>
              <a:t>догматизм (бездоказательность) существования Бога (отсутствие каких-либо объективных доказательств, кроме мифов и священных книг);</a:t>
            </a:r>
          </a:p>
          <a:p>
            <a:pPr lvl="0"/>
            <a:r>
              <a:rPr lang="ru-RU" sz="3300" dirty="0"/>
              <a:t>относительная самостоятельность церкви и ее консерватизм, что обеспечивают устойчивость религии;</a:t>
            </a:r>
          </a:p>
          <a:p>
            <a:pPr lvl="0"/>
            <a:r>
              <a:rPr lang="ru-RU" sz="3300" dirty="0"/>
              <a:t>связь норм религии с нормами морали и права;</a:t>
            </a:r>
          </a:p>
          <a:p>
            <a:pPr lvl="0"/>
            <a:r>
              <a:rPr lang="ru-RU" sz="3300" dirty="0"/>
              <a:t>религиозный культ (соответствующие обряды, молитвы, проповеди).</a:t>
            </a:r>
          </a:p>
          <a:p>
            <a:endParaRPr lang="ru-RU" dirty="0"/>
          </a:p>
        </p:txBody>
      </p:sp>
      <p:sp>
        <p:nvSpPr>
          <p:cNvPr id="4" name="Объект 3">
            <a:extLst>
              <a:ext uri="{FF2B5EF4-FFF2-40B4-BE49-F238E27FC236}">
                <a16:creationId xmlns:a16="http://schemas.microsoft.com/office/drawing/2014/main" id="{39EC0032-87ED-4F98-B904-6ABD0B2B30AE}"/>
              </a:ext>
            </a:extLst>
          </p:cNvPr>
          <p:cNvSpPr>
            <a:spLocks noGrp="1"/>
          </p:cNvSpPr>
          <p:nvPr>
            <p:ph sz="half" idx="2"/>
          </p:nvPr>
        </p:nvSpPr>
        <p:spPr/>
        <p:txBody>
          <a:bodyPr>
            <a:normAutofit fontScale="55000" lnSpcReduction="20000"/>
          </a:bodyPr>
          <a:lstStyle/>
          <a:p>
            <a:r>
              <a:rPr lang="ru-RU" dirty="0"/>
              <a:t>В </a:t>
            </a:r>
            <a:r>
              <a:rPr lang="ru-RU" b="1" dirty="0"/>
              <a:t>структуру религии</a:t>
            </a:r>
            <a:r>
              <a:rPr lang="ru-RU" dirty="0"/>
              <a:t> обычно включают: </a:t>
            </a:r>
          </a:p>
          <a:p>
            <a:pPr algn="just"/>
            <a:r>
              <a:rPr lang="ru-RU" dirty="0"/>
              <a:t>1) </a:t>
            </a:r>
            <a:r>
              <a:rPr lang="ru-RU" b="1" dirty="0"/>
              <a:t>религиозное сознание </a:t>
            </a:r>
            <a:r>
              <a:rPr lang="ru-RU" dirty="0"/>
              <a:t>- это совокупность представлений, взглядов, идей, настроений, эмоций, в которых выражается отношение человека и общества к реальному существованию сверхъестественного, потустороннего мира.  </a:t>
            </a:r>
          </a:p>
          <a:p>
            <a:pPr algn="just"/>
            <a:r>
              <a:rPr lang="ru-RU" dirty="0"/>
              <a:t>2) </a:t>
            </a:r>
            <a:r>
              <a:rPr lang="ru-RU" b="1" dirty="0"/>
              <a:t>религиозный культ </a:t>
            </a:r>
            <a:r>
              <a:rPr lang="ru-RU" dirty="0"/>
              <a:t>- система утвердившихся ритуалов, обрядов, внешняя форма проявления веры (например, крестное знамение, поклоны, крестный ход, крещение, молитвы, богослужение, религиозные праздники и т.п.).</a:t>
            </a:r>
          </a:p>
          <a:p>
            <a:r>
              <a:rPr lang="ru-RU" dirty="0"/>
              <a:t>3) </a:t>
            </a:r>
            <a:r>
              <a:rPr lang="ru-RU" b="1" dirty="0"/>
              <a:t>религиозные организации </a:t>
            </a:r>
            <a:r>
              <a:rPr lang="ru-RU" dirty="0"/>
              <a:t>- являются церковь и секты:</a:t>
            </a:r>
          </a:p>
          <a:p>
            <a:r>
              <a:rPr lang="ru-RU" b="1" dirty="0"/>
              <a:t>Церковь</a:t>
            </a:r>
            <a:r>
              <a:rPr lang="ru-RU" dirty="0"/>
              <a:t> — это религиозная организация духовенства и верующих, основанная на общности верования и религиозного культа.</a:t>
            </a:r>
          </a:p>
          <a:p>
            <a:r>
              <a:rPr lang="ru-RU" b="1" dirty="0"/>
              <a:t>Секты</a:t>
            </a:r>
            <a:r>
              <a:rPr lang="ru-RU" dirty="0"/>
              <a:t> — это обособившиеся от господствующего религиозного направления религиозные группы, общины, сохранившие основы верования, присущие тому или иному религиозному направлению, но отличающиеся от него некоторыми особенностями религиозного учения и культа.</a:t>
            </a:r>
          </a:p>
          <a:p>
            <a:pPr marL="0" indent="0">
              <a:buNone/>
            </a:pPr>
            <a:endParaRPr lang="ru-RU" dirty="0"/>
          </a:p>
          <a:p>
            <a:pPr marL="0" indent="0">
              <a:buNone/>
            </a:pPr>
            <a:endParaRPr lang="ru-RU" dirty="0"/>
          </a:p>
        </p:txBody>
      </p:sp>
    </p:spTree>
    <p:extLst>
      <p:ext uri="{BB962C8B-B14F-4D97-AF65-F5344CB8AC3E}">
        <p14:creationId xmlns:p14="http://schemas.microsoft.com/office/powerpoint/2010/main" val="34483024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D3C1AB6-B903-4ABF-8940-178902774DF3}"/>
              </a:ext>
            </a:extLst>
          </p:cNvPr>
          <p:cNvSpPr>
            <a:spLocks noGrp="1"/>
          </p:cNvSpPr>
          <p:nvPr>
            <p:ph type="title"/>
          </p:nvPr>
        </p:nvSpPr>
        <p:spPr/>
        <p:txBody>
          <a:bodyPr/>
          <a:lstStyle/>
          <a:p>
            <a:pPr algn="ctr"/>
            <a:r>
              <a:rPr lang="ru-RU" b="1" dirty="0"/>
              <a:t>АНТИЧНЫЕ ФИЛОСОФЫ </a:t>
            </a:r>
          </a:p>
        </p:txBody>
      </p:sp>
      <p:pic>
        <p:nvPicPr>
          <p:cNvPr id="9" name="Picture 2" descr="Стоицизм">
            <a:extLst>
              <a:ext uri="{FF2B5EF4-FFF2-40B4-BE49-F238E27FC236}">
                <a16:creationId xmlns:a16="http://schemas.microsoft.com/office/drawing/2014/main" id="{0A0D9F93-8078-4314-89D5-19400C820CDC}"/>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172200" y="1690687"/>
            <a:ext cx="5181600" cy="44862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Величайший философ древности Сократ - презентация онлайн">
            <a:extLst>
              <a:ext uri="{FF2B5EF4-FFF2-40B4-BE49-F238E27FC236}">
                <a16:creationId xmlns:a16="http://schemas.microsoft.com/office/drawing/2014/main" id="{1820EE91-9255-4180-A002-469204469C4B}"/>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838200" y="1690687"/>
            <a:ext cx="5181600" cy="43462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12977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pic>
        <p:nvPicPr>
          <p:cNvPr id="3074" name="Picture 2" descr="Философия в новое и новейшее время - презентация онлайн">
            <a:extLst>
              <a:ext uri="{FF2B5EF4-FFF2-40B4-BE49-F238E27FC236}">
                <a16:creationId xmlns:a16="http://schemas.microsoft.com/office/drawing/2014/main" id="{093C58AD-6193-47C7-8C21-61C77869A6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7650" y="0"/>
            <a:ext cx="91567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3163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6240561-CF3F-4176-B8AA-E5DEAA33930A}"/>
              </a:ext>
            </a:extLst>
          </p:cNvPr>
          <p:cNvSpPr>
            <a:spLocks noGrp="1"/>
          </p:cNvSpPr>
          <p:nvPr>
            <p:ph type="title"/>
          </p:nvPr>
        </p:nvSpPr>
        <p:spPr/>
        <p:txBody>
          <a:bodyPr/>
          <a:lstStyle/>
          <a:p>
            <a:pPr algn="ctr"/>
            <a:r>
              <a:rPr lang="ru-RU" b="1" dirty="0"/>
              <a:t>ПАТРИСТИКА И СХОЛАСТИКА</a:t>
            </a:r>
          </a:p>
        </p:txBody>
      </p:sp>
      <p:pic>
        <p:nvPicPr>
          <p:cNvPr id="27650" name="Picture 2" descr="Презентация к занятию &amp;quot;Средневековая философия&amp;quot;">
            <a:extLst>
              <a:ext uri="{FF2B5EF4-FFF2-40B4-BE49-F238E27FC236}">
                <a16:creationId xmlns:a16="http://schemas.microsoft.com/office/drawing/2014/main" id="{1AD60BAD-A9AD-462E-9BA7-2A1E6F161142}"/>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200" y="1690687"/>
            <a:ext cx="5181600" cy="4486275"/>
          </a:xfrm>
          <a:prstGeom prst="rect">
            <a:avLst/>
          </a:prstGeom>
          <a:noFill/>
          <a:extLst>
            <a:ext uri="{909E8E84-426E-40DD-AFC4-6F175D3DCCD1}">
              <a14:hiddenFill xmlns:a14="http://schemas.microsoft.com/office/drawing/2010/main">
                <a:solidFill>
                  <a:srgbClr val="FFFFFF"/>
                </a:solidFill>
              </a14:hiddenFill>
            </a:ext>
          </a:extLst>
        </p:spPr>
      </p:pic>
      <p:pic>
        <p:nvPicPr>
          <p:cNvPr id="27652" name="Picture 4" descr="Презентация на тему: &amp;quot;Обществознание 10 класс профильный уровень 7-9 уроки  Составила: Масленникова Г.В. учитель истории и обществознания МОУ «СОШ 2»  г.Усолье-Сибирское.&amp;quot;. Скачать бесплатно и без регистрации.">
            <a:extLst>
              <a:ext uri="{FF2B5EF4-FFF2-40B4-BE49-F238E27FC236}">
                <a16:creationId xmlns:a16="http://schemas.microsoft.com/office/drawing/2014/main" id="{42683053-8B01-4214-B862-B4C17CDEEE0C}"/>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324600" y="1690687"/>
            <a:ext cx="5029200" cy="4486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05814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3AB10ED-1CD5-415A-B343-294E43CEF68A}"/>
              </a:ext>
            </a:extLst>
          </p:cNvPr>
          <p:cNvSpPr>
            <a:spLocks noGrp="1"/>
          </p:cNvSpPr>
          <p:nvPr>
            <p:ph type="title"/>
          </p:nvPr>
        </p:nvSpPr>
        <p:spPr>
          <a:solidFill>
            <a:schemeClr val="accent6">
              <a:lumMod val="40000"/>
              <a:lumOff val="60000"/>
            </a:schemeClr>
          </a:solidFill>
        </p:spPr>
        <p:txBody>
          <a:bodyPr>
            <a:noAutofit/>
          </a:bodyPr>
          <a:lstStyle/>
          <a:p>
            <a:pPr algn="ctr"/>
            <a:r>
              <a:rPr lang="ru-RU" sz="2400" b="1" dirty="0">
                <a:latin typeface="Arial Black" panose="020B0A04020102020204" pitchFamily="34" charset="0"/>
              </a:rPr>
              <a:t>ТЕОДИЦЕЯ</a:t>
            </a:r>
            <a:r>
              <a:rPr lang="ru-RU" sz="2400" b="1" dirty="0"/>
              <a:t> - совокупность религиозно-философских доктрин, призванных оправдать управление Вселенной добрым Божеством, несмотря на наличие зла в мире: так называемая проблема зла. Термин введён Лейбницем в 1710 году. </a:t>
            </a:r>
          </a:p>
        </p:txBody>
      </p:sp>
      <p:sp>
        <p:nvSpPr>
          <p:cNvPr id="3" name="Объект 2">
            <a:extLst>
              <a:ext uri="{FF2B5EF4-FFF2-40B4-BE49-F238E27FC236}">
                <a16:creationId xmlns:a16="http://schemas.microsoft.com/office/drawing/2014/main" id="{23381DD9-694D-4EAE-B8A3-0C6464FA0F25}"/>
              </a:ext>
            </a:extLst>
          </p:cNvPr>
          <p:cNvSpPr>
            <a:spLocks noGrp="1"/>
          </p:cNvSpPr>
          <p:nvPr>
            <p:ph sz="half" idx="1"/>
          </p:nvPr>
        </p:nvSpPr>
        <p:spPr/>
        <p:txBody>
          <a:bodyPr>
            <a:normAutofit fontScale="70000" lnSpcReduction="20000"/>
          </a:bodyPr>
          <a:lstStyle/>
          <a:p>
            <a:r>
              <a:rPr lang="ru-RU" dirty="0"/>
              <a:t>Соотношение </a:t>
            </a:r>
            <a:r>
              <a:rPr lang="ru-RU" b="1" dirty="0"/>
              <a:t>добра и зла</a:t>
            </a:r>
            <a:r>
              <a:rPr lang="ru-RU" dirty="0"/>
              <a:t> Августин Блаженный рассматривал как градацию добра (зло не существует само по себе, зло - это отсутствие добра, также как тишина - это отсутствие звука). </a:t>
            </a:r>
          </a:p>
          <a:p>
            <a:r>
              <a:rPr lang="ru-RU" dirty="0"/>
              <a:t>Абсолютность добра и относительность зла снимает с Бога ответственность за зло, которое существует в мире. </a:t>
            </a:r>
          </a:p>
          <a:p>
            <a:r>
              <a:rPr lang="ru-RU" b="1" dirty="0"/>
              <a:t>Теодицея</a:t>
            </a:r>
            <a:r>
              <a:rPr lang="ru-RU" dirty="0"/>
              <a:t> - </a:t>
            </a:r>
            <a:r>
              <a:rPr lang="ru-RU" b="1" dirty="0"/>
              <a:t>оправдание Бога.</a:t>
            </a:r>
            <a:r>
              <a:rPr lang="ru-RU" dirty="0"/>
              <a:t> </a:t>
            </a:r>
          </a:p>
          <a:p>
            <a:r>
              <a:rPr lang="ru-RU" dirty="0"/>
              <a:t>Теодицея Августина Блаженного - это христианский оптимизм. В своей моральной доктрине Августин Блаженный исходил из признания зла, которым наполнен мир. В наличии зла повинен человек, т.к. он не смог распорядиться свободной волей, дарованной ему Богом. Высшая цель человека - жизнь по Богу.</a:t>
            </a:r>
          </a:p>
        </p:txBody>
      </p:sp>
      <p:pic>
        <p:nvPicPr>
          <p:cNvPr id="11266" name="Picture 2" descr="Презентация на тему: &amp;quot;Урок 4 Тема урока: Философия Средних веков и эпохи  Возрождения.&amp;quot;. Скачать бесплатно и без регистрации.">
            <a:extLst>
              <a:ext uri="{FF2B5EF4-FFF2-40B4-BE49-F238E27FC236}">
                <a16:creationId xmlns:a16="http://schemas.microsoft.com/office/drawing/2014/main" id="{C607CBC8-C0E2-411C-8B31-A6A846109030}"/>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324600" y="1690687"/>
            <a:ext cx="5029200" cy="4486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1684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D46DF74-1B2F-4516-850B-40BEF1A4B5AD}"/>
              </a:ext>
            </a:extLst>
          </p:cNvPr>
          <p:cNvSpPr>
            <a:spLocks noGrp="1"/>
          </p:cNvSpPr>
          <p:nvPr>
            <p:ph type="title"/>
          </p:nvPr>
        </p:nvSpPr>
        <p:spPr/>
        <p:txBody>
          <a:bodyPr/>
          <a:lstStyle/>
          <a:p>
            <a:pPr algn="ctr"/>
            <a:r>
              <a:rPr lang="ru-RU" b="1" dirty="0"/>
              <a:t>ПЯТЬ ДОКАЗАТЕЛЬСТВ БЫТИЯ БОГА</a:t>
            </a:r>
          </a:p>
        </p:txBody>
      </p:sp>
      <p:pic>
        <p:nvPicPr>
          <p:cNvPr id="2050" name="Picture 2" descr="История естествознания как науки - презентация, доклад, проект">
            <a:extLst>
              <a:ext uri="{FF2B5EF4-FFF2-40B4-BE49-F238E27FC236}">
                <a16:creationId xmlns:a16="http://schemas.microsoft.com/office/drawing/2014/main" id="{6548B78A-B144-47CA-AA41-3F2C56809A01}"/>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200" y="1690687"/>
            <a:ext cx="5181600" cy="448627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5 доказательств бытия бога - Подумать Только!">
            <a:extLst>
              <a:ext uri="{FF2B5EF4-FFF2-40B4-BE49-F238E27FC236}">
                <a16:creationId xmlns:a16="http://schemas.microsoft.com/office/drawing/2014/main" id="{D8500833-70C3-4AA6-B942-4596B27D0EE8}"/>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72200" y="1690687"/>
            <a:ext cx="5181600" cy="4486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31680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D6F89D1-CBC9-48EC-AA58-10085D7A122D}"/>
              </a:ext>
            </a:extLst>
          </p:cNvPr>
          <p:cNvSpPr>
            <a:spLocks noGrp="1"/>
          </p:cNvSpPr>
          <p:nvPr>
            <p:ph type="title"/>
          </p:nvPr>
        </p:nvSpPr>
        <p:spPr>
          <a:solidFill>
            <a:schemeClr val="accent5">
              <a:lumMod val="60000"/>
              <a:lumOff val="40000"/>
            </a:schemeClr>
          </a:solidFill>
        </p:spPr>
        <p:txBody>
          <a:bodyPr/>
          <a:lstStyle/>
          <a:p>
            <a:pPr algn="ctr"/>
            <a:r>
              <a:rPr lang="ru-RU" b="1" dirty="0">
                <a:latin typeface="Arial Black" panose="020B0A04020102020204" pitchFamily="34" charset="0"/>
              </a:rPr>
              <a:t>ПАНТЕИЗМ</a:t>
            </a:r>
          </a:p>
        </p:txBody>
      </p:sp>
      <p:pic>
        <p:nvPicPr>
          <p:cNvPr id="6146" name="Picture 2" descr="Философия Средних веков и эпохи Возрождения презентация, доклад">
            <a:extLst>
              <a:ext uri="{FF2B5EF4-FFF2-40B4-BE49-F238E27FC236}">
                <a16:creationId xmlns:a16="http://schemas.microsoft.com/office/drawing/2014/main" id="{350E35A0-AC44-45C1-9047-CA5E5BCF82B4}"/>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200" y="1690687"/>
            <a:ext cx="5181600" cy="4486275"/>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Философия эпохи Возрождения презентация, доклад">
            <a:extLst>
              <a:ext uri="{FF2B5EF4-FFF2-40B4-BE49-F238E27FC236}">
                <a16:creationId xmlns:a16="http://schemas.microsoft.com/office/drawing/2014/main" id="{61A50EE7-D023-4DFD-9793-D59FB257AD62}"/>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72200" y="1690687"/>
            <a:ext cx="5181600" cy="4486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90883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3C5DBA2-E74A-4A5F-9E21-9152A1A298BC}"/>
              </a:ext>
            </a:extLst>
          </p:cNvPr>
          <p:cNvSpPr>
            <a:spLocks noGrp="1"/>
          </p:cNvSpPr>
          <p:nvPr>
            <p:ph type="title"/>
          </p:nvPr>
        </p:nvSpPr>
        <p:spPr>
          <a:solidFill>
            <a:schemeClr val="accent4">
              <a:lumMod val="40000"/>
              <a:lumOff val="60000"/>
            </a:schemeClr>
          </a:solidFill>
        </p:spPr>
        <p:txBody>
          <a:bodyPr/>
          <a:lstStyle/>
          <a:p>
            <a:pPr algn="ctr"/>
            <a:r>
              <a:rPr lang="ru-RU" b="1" dirty="0">
                <a:latin typeface="Arial Black" panose="020B0A04020102020204" pitchFamily="34" charset="0"/>
              </a:rPr>
              <a:t>ДЕИЗМ</a:t>
            </a:r>
          </a:p>
        </p:txBody>
      </p:sp>
      <p:pic>
        <p:nvPicPr>
          <p:cNvPr id="7170" name="Picture 2" descr="Философия французского Просвещения XVIII века - презентация онлайн">
            <a:extLst>
              <a:ext uri="{FF2B5EF4-FFF2-40B4-BE49-F238E27FC236}">
                <a16:creationId xmlns:a16="http://schemas.microsoft.com/office/drawing/2014/main" id="{6E5B05C6-DF95-4FA3-A215-54715DB7DDE8}"/>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172200" y="1690688"/>
            <a:ext cx="5181600" cy="4486275"/>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Презентация на тему: &amp;quot;ФИЛОСОФИЯ ФРАНЦУЗСКОГО ПРОСВЕЩЕНИЯ. Французскую  (+отчасти английскую) философию XVIII в. принято называть философией  Просвещения. Ее представители разрушали.&amp;quot;. Скачать бесплатно и без  регистрации.">
            <a:extLst>
              <a:ext uri="{FF2B5EF4-FFF2-40B4-BE49-F238E27FC236}">
                <a16:creationId xmlns:a16="http://schemas.microsoft.com/office/drawing/2014/main" id="{865FE3EE-5AF9-44B8-8DE1-062D6A9743CF}"/>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838200" y="1690687"/>
            <a:ext cx="5029200" cy="4486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68108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5B2022B-695A-4BD5-8B4E-373FDCABBD18}"/>
              </a:ext>
            </a:extLst>
          </p:cNvPr>
          <p:cNvSpPr>
            <a:spLocks noGrp="1"/>
          </p:cNvSpPr>
          <p:nvPr>
            <p:ph type="title"/>
          </p:nvPr>
        </p:nvSpPr>
        <p:spPr>
          <a:xfrm>
            <a:off x="838200" y="382555"/>
            <a:ext cx="10515600" cy="1308133"/>
          </a:xfrm>
          <a:solidFill>
            <a:schemeClr val="accent5">
              <a:lumMod val="40000"/>
              <a:lumOff val="60000"/>
            </a:schemeClr>
          </a:solidFill>
        </p:spPr>
        <p:txBody>
          <a:bodyPr>
            <a:normAutofit fontScale="90000"/>
          </a:bodyPr>
          <a:lstStyle/>
          <a:p>
            <a:pPr algn="ctr"/>
            <a:r>
              <a:rPr lang="ru-RU" sz="2700" b="1" dirty="0" err="1">
                <a:latin typeface="Arial Black" panose="020B0A04020102020204" pitchFamily="34" charset="0"/>
                <a:cs typeface="Aharoni" panose="02010803020104030203" pitchFamily="2" charset="-79"/>
              </a:rPr>
              <a:t>И.Кант</a:t>
            </a:r>
            <a:r>
              <a:rPr lang="ru-RU" sz="2700" b="1" dirty="0">
                <a:latin typeface="Arial Black" panose="020B0A04020102020204" pitchFamily="34" charset="0"/>
                <a:cs typeface="Aharoni" panose="02010803020104030203" pitchFamily="2" charset="-79"/>
              </a:rPr>
              <a:t> утверждал приоритет морального сознания над сознанием религиозным: «Религия основывается на морали, а не мораль на религии».</a:t>
            </a:r>
            <a:br>
              <a:rPr lang="ru-RU" dirty="0"/>
            </a:br>
            <a:endParaRPr lang="ru-RU" dirty="0"/>
          </a:p>
        </p:txBody>
      </p:sp>
      <p:sp>
        <p:nvSpPr>
          <p:cNvPr id="3" name="Объект 2">
            <a:extLst>
              <a:ext uri="{FF2B5EF4-FFF2-40B4-BE49-F238E27FC236}">
                <a16:creationId xmlns:a16="http://schemas.microsoft.com/office/drawing/2014/main" id="{8E3DC995-93F2-4C77-A57D-F4384E2BCEDA}"/>
              </a:ext>
            </a:extLst>
          </p:cNvPr>
          <p:cNvSpPr>
            <a:spLocks noGrp="1"/>
          </p:cNvSpPr>
          <p:nvPr>
            <p:ph sz="half" idx="1"/>
          </p:nvPr>
        </p:nvSpPr>
        <p:spPr/>
        <p:txBody>
          <a:bodyPr>
            <a:normAutofit fontScale="77500" lnSpcReduction="20000"/>
          </a:bodyPr>
          <a:lstStyle/>
          <a:p>
            <a:r>
              <a:rPr lang="ru-RU" dirty="0"/>
              <a:t>С творчеством Канта связан и сам термин «</a:t>
            </a:r>
            <a:r>
              <a:rPr lang="ru-RU" dirty="0" err="1"/>
              <a:t>Religionsphilosophie</a:t>
            </a:r>
            <a:r>
              <a:rPr lang="ru-RU" dirty="0"/>
              <a:t>»: именно так он первоначально предполагал назвать свою работу «Религия в пределах только разума» (1793). </a:t>
            </a:r>
            <a:r>
              <a:rPr lang="ru-RU" b="1" dirty="0"/>
              <a:t>Главная задача «эпохи Просвещения», по Канту, – не просто освобождение от любых политических или религиозных догм, мифов, всех ограничений для мысли, а повсеместное торжество свободного разума. Отсюда – программный девиз: «Имей мужество пользоваться </a:t>
            </a:r>
            <a:r>
              <a:rPr lang="ru-RU" b="1" i="1" dirty="0"/>
              <a:t>собственным</a:t>
            </a:r>
            <a:r>
              <a:rPr lang="ru-RU" b="1" dirty="0"/>
              <a:t> умом!»</a:t>
            </a:r>
            <a:r>
              <a:rPr lang="ru-RU" dirty="0"/>
              <a:t> Религия, полагает Кант, которая не задумываясь объявляет войну разуму, не сможет долго устоять против него.</a:t>
            </a:r>
          </a:p>
          <a:p>
            <a:endParaRPr lang="ru-RU" dirty="0"/>
          </a:p>
        </p:txBody>
      </p:sp>
      <p:pic>
        <p:nvPicPr>
          <p:cNvPr id="8194" name="Picture 2" descr="Немецкая классическая философия - online presentation">
            <a:extLst>
              <a:ext uri="{FF2B5EF4-FFF2-40B4-BE49-F238E27FC236}">
                <a16:creationId xmlns:a16="http://schemas.microsoft.com/office/drawing/2014/main" id="{67E9F84A-AC78-49DA-95BE-A3D24E4A8D48}"/>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172200" y="1590526"/>
            <a:ext cx="5181600" cy="4586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60663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B7EAF4F-B294-416F-B6C5-5E7FB93610E1}"/>
              </a:ext>
            </a:extLst>
          </p:cNvPr>
          <p:cNvSpPr>
            <a:spLocks noGrp="1"/>
          </p:cNvSpPr>
          <p:nvPr>
            <p:ph type="title"/>
          </p:nvPr>
        </p:nvSpPr>
        <p:spPr>
          <a:solidFill>
            <a:schemeClr val="bg1">
              <a:lumMod val="85000"/>
            </a:schemeClr>
          </a:solidFill>
        </p:spPr>
        <p:txBody>
          <a:bodyPr/>
          <a:lstStyle/>
          <a:p>
            <a:pPr algn="ctr"/>
            <a:r>
              <a:rPr lang="ru-RU" b="1" dirty="0">
                <a:latin typeface="Arial Black" panose="020B0A04020102020204" pitchFamily="34" charset="0"/>
              </a:rPr>
              <a:t>Г.ГЕГЕЛЬ </a:t>
            </a:r>
          </a:p>
        </p:txBody>
      </p:sp>
      <p:sp>
        <p:nvSpPr>
          <p:cNvPr id="4" name="Объект 3">
            <a:extLst>
              <a:ext uri="{FF2B5EF4-FFF2-40B4-BE49-F238E27FC236}">
                <a16:creationId xmlns:a16="http://schemas.microsoft.com/office/drawing/2014/main" id="{9D45540D-5E3F-4282-9893-73CAF78F2896}"/>
              </a:ext>
            </a:extLst>
          </p:cNvPr>
          <p:cNvSpPr>
            <a:spLocks noGrp="1"/>
          </p:cNvSpPr>
          <p:nvPr>
            <p:ph sz="half" idx="2"/>
          </p:nvPr>
        </p:nvSpPr>
        <p:spPr/>
        <p:txBody>
          <a:bodyPr>
            <a:normAutofit fontScale="85000" lnSpcReduction="20000"/>
          </a:bodyPr>
          <a:lstStyle/>
          <a:p>
            <a:pPr algn="just"/>
            <a:r>
              <a:rPr lang="ru-RU" b="1" u="sng" dirty="0">
                <a:hlinkClick r:id="rId2" tooltip="Философия Гегеля"/>
              </a:rPr>
              <a:t>Немецкий философ </a:t>
            </a:r>
          </a:p>
          <a:p>
            <a:pPr marL="0" indent="0" algn="just">
              <a:buNone/>
            </a:pPr>
            <a:r>
              <a:rPr lang="ru-RU" b="1" u="sng" dirty="0">
                <a:hlinkClick r:id="rId2" tooltip="Философия Гегеля"/>
              </a:rPr>
              <a:t>Г. Гегель</a:t>
            </a:r>
            <a:r>
              <a:rPr lang="ru-RU" dirty="0"/>
              <a:t> считал, что религия является одной из форм самопознания Абсолютного духа, наиболее адекватной его природе. </a:t>
            </a:r>
          </a:p>
          <a:p>
            <a:pPr marL="0" indent="0" algn="just">
              <a:buNone/>
            </a:pPr>
            <a:r>
              <a:rPr lang="ru-RU" dirty="0"/>
              <a:t>Религия равнозначна </a:t>
            </a:r>
            <a:r>
              <a:rPr lang="ru-RU" u="sng" dirty="0">
                <a:hlinkClick r:id="rId3" tooltip="Философия"/>
              </a:rPr>
              <a:t>философии</a:t>
            </a:r>
            <a:r>
              <a:rPr lang="ru-RU" dirty="0"/>
              <a:t>, у них один предмет — вечная истина, Бог и объяснение Бога. </a:t>
            </a:r>
          </a:p>
          <a:p>
            <a:pPr marL="0" indent="0" algn="just">
              <a:buNone/>
            </a:pPr>
            <a:r>
              <a:rPr lang="ru-RU" dirty="0"/>
              <a:t>Но они </a:t>
            </a:r>
            <a:r>
              <a:rPr lang="ru-RU" b="1" dirty="0"/>
              <a:t>различаются по методу исследования</a:t>
            </a:r>
            <a:r>
              <a:rPr lang="ru-RU" dirty="0"/>
              <a:t>: религия исследует Бога с помощью чувств и представлений, а философия — с помощью понятий и законов.</a:t>
            </a:r>
          </a:p>
          <a:p>
            <a:r>
              <a:rPr lang="ru-RU" b="1" dirty="0"/>
              <a:t> </a:t>
            </a:r>
            <a:endParaRPr lang="ru-RU" dirty="0"/>
          </a:p>
          <a:p>
            <a:endParaRPr lang="ru-RU" dirty="0"/>
          </a:p>
        </p:txBody>
      </p:sp>
      <p:pic>
        <p:nvPicPr>
          <p:cNvPr id="10242" name="Picture 2" descr="Взгляд на религию Ф. Гегеля - презентация онлайн">
            <a:extLst>
              <a:ext uri="{FF2B5EF4-FFF2-40B4-BE49-F238E27FC236}">
                <a16:creationId xmlns:a16="http://schemas.microsoft.com/office/drawing/2014/main" id="{9C8CC566-8666-43C3-947D-5AB5B16974F6}"/>
              </a:ext>
            </a:extLst>
          </p:cNvPr>
          <p:cNvPicPr>
            <a:picLocks noGrp="1" noChangeAspect="1" noChangeArrowheads="1"/>
          </p:cNvPicPr>
          <p:nvPr>
            <p:ph sz="half" idx="1"/>
          </p:nvPr>
        </p:nvPicPr>
        <p:blipFill>
          <a:blip r:embed="rId4">
            <a:extLst>
              <a:ext uri="{28A0092B-C50C-407E-A947-70E740481C1C}">
                <a14:useLocalDpi xmlns:a14="http://schemas.microsoft.com/office/drawing/2010/main" val="0"/>
              </a:ext>
            </a:extLst>
          </a:blip>
          <a:srcRect/>
          <a:stretch>
            <a:fillRect/>
          </a:stretch>
        </p:blipFill>
        <p:spPr bwMode="auto">
          <a:xfrm>
            <a:off x="838200" y="1690687"/>
            <a:ext cx="5181600" cy="4486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53659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B9870E8-4677-4D20-94BB-4B761B51AE5A}"/>
              </a:ext>
            </a:extLst>
          </p:cNvPr>
          <p:cNvSpPr>
            <a:spLocks noGrp="1"/>
          </p:cNvSpPr>
          <p:nvPr>
            <p:ph type="title"/>
          </p:nvPr>
        </p:nvSpPr>
        <p:spPr/>
        <p:txBody>
          <a:bodyPr/>
          <a:lstStyle/>
          <a:p>
            <a:pPr algn="ctr"/>
            <a:r>
              <a:rPr lang="ru-RU" b="1" dirty="0"/>
              <a:t>ФЕЙЕРБАХ, МАРКС И ЭНГЕЛЬС О РЕЛИГИИ</a:t>
            </a:r>
          </a:p>
        </p:txBody>
      </p:sp>
      <p:pic>
        <p:nvPicPr>
          <p:cNvPr id="9218" name="Picture 2" descr="Немецкая классическая философия победа рационализма Имануил">
            <a:extLst>
              <a:ext uri="{FF2B5EF4-FFF2-40B4-BE49-F238E27FC236}">
                <a16:creationId xmlns:a16="http://schemas.microsoft.com/office/drawing/2014/main" id="{51532333-FC22-4BE4-AB21-47E7BD4CCCA2}"/>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200" y="1690687"/>
            <a:ext cx="5181600" cy="4486275"/>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Презентация на тему &amp;quot;обж&amp;quot; - презентации по Истории скачать бесплатно">
            <a:extLst>
              <a:ext uri="{FF2B5EF4-FFF2-40B4-BE49-F238E27FC236}">
                <a16:creationId xmlns:a16="http://schemas.microsoft.com/office/drawing/2014/main" id="{F284DC83-B55A-4EAE-8B08-50A22B6AD9B6}"/>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72200" y="1690687"/>
            <a:ext cx="5181600" cy="4486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98639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A456ED4-A56B-4420-A6F5-A8FEBEEC013C}"/>
              </a:ext>
            </a:extLst>
          </p:cNvPr>
          <p:cNvSpPr>
            <a:spLocks noGrp="1"/>
          </p:cNvSpPr>
          <p:nvPr>
            <p:ph type="title"/>
          </p:nvPr>
        </p:nvSpPr>
        <p:spPr/>
        <p:txBody>
          <a:bodyPr/>
          <a:lstStyle/>
          <a:p>
            <a:pPr algn="ctr"/>
            <a:r>
              <a:rPr lang="ru-RU" b="1" dirty="0"/>
              <a:t>СОВРЕМЕННАЯ РЕЛИГИОЗНАЯ ФИЛОСОФИЯ</a:t>
            </a:r>
          </a:p>
        </p:txBody>
      </p:sp>
      <p:pic>
        <p:nvPicPr>
          <p:cNvPr id="34818" name="Picture 2" descr="СОВРЕМЕННАЯ РЕЛИГИОЗНАЯ ФИЛОСОФИЯ представлена широким спектром философских">
            <a:extLst>
              <a:ext uri="{FF2B5EF4-FFF2-40B4-BE49-F238E27FC236}">
                <a16:creationId xmlns:a16="http://schemas.microsoft.com/office/drawing/2014/main" id="{C39D832F-7F03-417F-B1EB-9517155A28B0}"/>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200" y="1690687"/>
            <a:ext cx="5181600" cy="4486275"/>
          </a:xfrm>
          <a:prstGeom prst="rect">
            <a:avLst/>
          </a:prstGeom>
          <a:noFill/>
          <a:extLst>
            <a:ext uri="{909E8E84-426E-40DD-AFC4-6F175D3DCCD1}">
              <a14:hiddenFill xmlns:a14="http://schemas.microsoft.com/office/drawing/2010/main">
                <a:solidFill>
                  <a:srgbClr val="FFFFFF"/>
                </a:solidFill>
              </a14:hiddenFill>
            </a:ext>
          </a:extLst>
        </p:spPr>
      </p:pic>
      <p:pic>
        <p:nvPicPr>
          <p:cNvPr id="34820" name="Picture 4" descr="Философские школы XX века В 20 веке">
            <a:extLst>
              <a:ext uri="{FF2B5EF4-FFF2-40B4-BE49-F238E27FC236}">
                <a16:creationId xmlns:a16="http://schemas.microsoft.com/office/drawing/2014/main" id="{559EA194-2E78-40A3-AAE1-964DA4A027F5}"/>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72200" y="1614196"/>
            <a:ext cx="5181600" cy="4486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46024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8C32DA1-FEC2-41C6-9CF6-990271C9C83A}"/>
              </a:ext>
            </a:extLst>
          </p:cNvPr>
          <p:cNvSpPr>
            <a:spLocks noGrp="1"/>
          </p:cNvSpPr>
          <p:nvPr>
            <p:ph type="title"/>
          </p:nvPr>
        </p:nvSpPr>
        <p:spPr/>
        <p:txBody>
          <a:bodyPr/>
          <a:lstStyle/>
          <a:p>
            <a:pPr algn="ctr"/>
            <a:r>
              <a:rPr lang="ru-RU" b="1" dirty="0"/>
              <a:t>У.ДЖЕЙМС И З.ФРЕЙД О РЕЛИГИИ</a:t>
            </a:r>
          </a:p>
        </p:txBody>
      </p:sp>
      <p:sp>
        <p:nvSpPr>
          <p:cNvPr id="3" name="Объект 2">
            <a:extLst>
              <a:ext uri="{FF2B5EF4-FFF2-40B4-BE49-F238E27FC236}">
                <a16:creationId xmlns:a16="http://schemas.microsoft.com/office/drawing/2014/main" id="{8CCB3556-6E85-41A2-9C52-06B057474EEE}"/>
              </a:ext>
            </a:extLst>
          </p:cNvPr>
          <p:cNvSpPr>
            <a:spLocks noGrp="1"/>
          </p:cNvSpPr>
          <p:nvPr>
            <p:ph sz="half" idx="1"/>
          </p:nvPr>
        </p:nvSpPr>
        <p:spPr/>
        <p:txBody>
          <a:bodyPr>
            <a:normAutofit fontScale="70000" lnSpcReduction="20000"/>
          </a:bodyPr>
          <a:lstStyle/>
          <a:p>
            <a:r>
              <a:rPr lang="ru-RU" dirty="0"/>
              <a:t>Представитель прагматизма, американский философ и психолог </a:t>
            </a:r>
            <a:r>
              <a:rPr lang="ru-RU" b="1" dirty="0"/>
              <a:t>У. Джеймс</a:t>
            </a:r>
            <a:r>
              <a:rPr lang="ru-RU" dirty="0"/>
              <a:t> считал, что истинность религии определяется ее полезностью.</a:t>
            </a:r>
          </a:p>
          <a:p>
            <a:r>
              <a:rPr lang="ru-RU" dirty="0"/>
              <a:t> Основная функция любой религии — переход от душевного страдания к постепенному освобождению от него.</a:t>
            </a:r>
          </a:p>
          <a:p>
            <a:r>
              <a:rPr lang="ru-RU" dirty="0"/>
              <a:t> Религия обладает чудесной силой, считал Джеймс, — самое невыносимое страдание человеческой души превращать в самое глубокое и самое прочное счастье. </a:t>
            </a:r>
          </a:p>
          <a:p>
            <a:r>
              <a:rPr lang="ru-RU" dirty="0"/>
              <a:t>Полезность религии Джеймс видел в том, что она способствует внутреннему росту и более интенсивной духовной жизни.</a:t>
            </a:r>
          </a:p>
          <a:p>
            <a:pPr algn="just"/>
            <a:endParaRPr lang="ru-RU" dirty="0"/>
          </a:p>
        </p:txBody>
      </p:sp>
      <p:sp>
        <p:nvSpPr>
          <p:cNvPr id="4" name="Объект 3">
            <a:extLst>
              <a:ext uri="{FF2B5EF4-FFF2-40B4-BE49-F238E27FC236}">
                <a16:creationId xmlns:a16="http://schemas.microsoft.com/office/drawing/2014/main" id="{50FECEBB-2C6D-4384-85A1-7003A4F35EFB}"/>
              </a:ext>
            </a:extLst>
          </p:cNvPr>
          <p:cNvSpPr>
            <a:spLocks noGrp="1"/>
          </p:cNvSpPr>
          <p:nvPr>
            <p:ph sz="half" idx="2"/>
          </p:nvPr>
        </p:nvSpPr>
        <p:spPr/>
        <p:txBody>
          <a:bodyPr>
            <a:normAutofit fontScale="70000" lnSpcReduction="20000"/>
          </a:bodyPr>
          <a:lstStyle/>
          <a:p>
            <a:r>
              <a:rPr lang="ru-RU" dirty="0"/>
              <a:t>Австрийский психолог, невропатолог и психиатр </a:t>
            </a:r>
            <a:r>
              <a:rPr lang="ru-RU" b="1" dirty="0"/>
              <a:t>3. Фрейд</a:t>
            </a:r>
            <a:r>
              <a:rPr lang="ru-RU" dirty="0"/>
              <a:t> называл религию великой иллюзией. </a:t>
            </a:r>
          </a:p>
          <a:p>
            <a:r>
              <a:rPr lang="ru-RU" dirty="0"/>
              <a:t>Общество накладывает запреты на проявление человеческих инстинктов, в результате чего происходит вытеснение инстинктивных влечений, а это порождает неврозы. </a:t>
            </a:r>
          </a:p>
          <a:p>
            <a:r>
              <a:rPr lang="ru-RU" dirty="0"/>
              <a:t>Религия является средством защиты от невроза, поскольку предлагает замещение желаемого и, соответственно, иллюзию исполнения желаний. </a:t>
            </a:r>
          </a:p>
          <a:p>
            <a:r>
              <a:rPr lang="ru-RU" dirty="0"/>
              <a:t>Фрейд считал, что под воздействием рационального начала, по мере осознания человеком своих бессознательных влечений религия как иллюзия будет уничтожена.</a:t>
            </a:r>
          </a:p>
          <a:p>
            <a:endParaRPr lang="ru-RU" dirty="0"/>
          </a:p>
        </p:txBody>
      </p:sp>
    </p:spTree>
    <p:extLst>
      <p:ext uri="{BB962C8B-B14F-4D97-AF65-F5344CB8AC3E}">
        <p14:creationId xmlns:p14="http://schemas.microsoft.com/office/powerpoint/2010/main" val="12997807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ACDD2AA-9A62-409B-98F4-CDEA26304214}"/>
              </a:ext>
            </a:extLst>
          </p:cNvPr>
          <p:cNvSpPr>
            <a:spLocks noGrp="1"/>
          </p:cNvSpPr>
          <p:nvPr>
            <p:ph type="title"/>
          </p:nvPr>
        </p:nvSpPr>
        <p:spPr/>
        <p:txBody>
          <a:bodyPr/>
          <a:lstStyle/>
          <a:p>
            <a:pPr algn="ctr"/>
            <a:r>
              <a:rPr lang="ru-RU" b="1" dirty="0"/>
              <a:t>РУССКАЯ РЕЛИГИОЗНАЯ ФИЛОСОФИЯ</a:t>
            </a:r>
          </a:p>
        </p:txBody>
      </p:sp>
      <p:pic>
        <p:nvPicPr>
          <p:cNvPr id="33798" name="Picture 6" descr="Главные черты русской религиозной философии - презентация онлайн">
            <a:extLst>
              <a:ext uri="{FF2B5EF4-FFF2-40B4-BE49-F238E27FC236}">
                <a16:creationId xmlns:a16="http://schemas.microsoft.com/office/drawing/2014/main" id="{24CA6210-18D1-4C59-B122-C56F4022A442}"/>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172200" y="1690688"/>
            <a:ext cx="5181600" cy="44862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Русская религиозная философия 📙 XX века - Философия">
            <a:extLst>
              <a:ext uri="{FF2B5EF4-FFF2-40B4-BE49-F238E27FC236}">
                <a16:creationId xmlns:a16="http://schemas.microsoft.com/office/drawing/2014/main" id="{6F28C6A4-1917-46E0-8260-EF8D362E9FF8}"/>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838200" y="1690688"/>
            <a:ext cx="5181600" cy="4486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80750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141D4D7-E4D3-4CDB-AAD1-478727D4887B}"/>
              </a:ext>
            </a:extLst>
          </p:cNvPr>
          <p:cNvSpPr>
            <a:spLocks noGrp="1"/>
          </p:cNvSpPr>
          <p:nvPr>
            <p:ph type="title"/>
          </p:nvPr>
        </p:nvSpPr>
        <p:spPr/>
        <p:txBody>
          <a:bodyPr/>
          <a:lstStyle/>
          <a:p>
            <a:pPr algn="ctr"/>
            <a:r>
              <a:rPr lang="ru-RU" b="1" dirty="0"/>
              <a:t>Религиозный эволюционизм </a:t>
            </a:r>
            <a:br>
              <a:rPr lang="ru-RU" b="1" dirty="0"/>
            </a:br>
            <a:r>
              <a:rPr lang="ru-RU" b="1" dirty="0"/>
              <a:t>Пьера Тейяр де Шарден</a:t>
            </a:r>
          </a:p>
        </p:txBody>
      </p:sp>
      <p:pic>
        <p:nvPicPr>
          <p:cNvPr id="35842" name="Picture 2" descr="Пьер Тейя́р де Шарде́н — презентация на Slide-Share.ru 🎓">
            <a:extLst>
              <a:ext uri="{FF2B5EF4-FFF2-40B4-BE49-F238E27FC236}">
                <a16:creationId xmlns:a16="http://schemas.microsoft.com/office/drawing/2014/main" id="{791C4168-D1B6-46ED-891D-1411F500C09B}"/>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240971" y="1950098"/>
            <a:ext cx="4077477" cy="3517641"/>
          </a:xfrm>
          <a:prstGeom prst="rect">
            <a:avLst/>
          </a:prstGeom>
          <a:noFill/>
          <a:extLst>
            <a:ext uri="{909E8E84-426E-40DD-AFC4-6F175D3DCCD1}">
              <a14:hiddenFill xmlns:a14="http://schemas.microsoft.com/office/drawing/2010/main">
                <a:solidFill>
                  <a:srgbClr val="FFFFFF"/>
                </a:solidFill>
              </a14:hiddenFill>
            </a:ext>
          </a:extLst>
        </p:spPr>
      </p:pic>
      <p:sp>
        <p:nvSpPr>
          <p:cNvPr id="4" name="Объект 3">
            <a:extLst>
              <a:ext uri="{FF2B5EF4-FFF2-40B4-BE49-F238E27FC236}">
                <a16:creationId xmlns:a16="http://schemas.microsoft.com/office/drawing/2014/main" id="{F4A44724-60DC-429E-B2F0-1AD5521A2847}"/>
              </a:ext>
            </a:extLst>
          </p:cNvPr>
          <p:cNvSpPr>
            <a:spLocks noGrp="1"/>
          </p:cNvSpPr>
          <p:nvPr>
            <p:ph sz="half" idx="2"/>
          </p:nvPr>
        </p:nvSpPr>
        <p:spPr>
          <a:xfrm>
            <a:off x="6172200" y="1825625"/>
            <a:ext cx="5181600" cy="5032375"/>
          </a:xfrm>
        </p:spPr>
        <p:txBody>
          <a:bodyPr>
            <a:normAutofit fontScale="25000" lnSpcReduction="20000"/>
          </a:bodyPr>
          <a:lstStyle/>
          <a:p>
            <a:pPr algn="just" fontAlgn="base"/>
            <a:r>
              <a:rPr lang="ru-RU" sz="5600" b="1" dirty="0"/>
              <a:t>Пьер Тейяр де Шарден — теолог, богослов и ученый, разработавший уникальный синтез науки и религии, основанный на идее о том, что Вселенная и все в ней постоянно движутся к точке совершенства. </a:t>
            </a:r>
          </a:p>
          <a:p>
            <a:pPr algn="just" fontAlgn="base"/>
            <a:r>
              <a:rPr lang="ru-RU" sz="5600" b="1" dirty="0"/>
              <a:t>Концепция религиозного эволюционизма Пьера Тейяра де Шардена, ученого ‑ палеонтолога, обновила </a:t>
            </a:r>
            <a:r>
              <a:rPr lang="ru-RU" sz="5600" b="1" dirty="0" err="1"/>
              <a:t>томистское</a:t>
            </a:r>
            <a:r>
              <a:rPr lang="ru-RU" sz="5600" b="1" dirty="0"/>
              <a:t> учение, предлагая новые подходы к решению проблемы Космоса, жизни, науки и техники. </a:t>
            </a:r>
          </a:p>
          <a:p>
            <a:pPr algn="just" fontAlgn="base"/>
            <a:r>
              <a:rPr lang="ru-RU" sz="5600" b="1" dirty="0"/>
              <a:t>В трактовке эволюции он использует естественнонаучные данные для утверждения религиозного принципа: Христос предстает в процессе эволюции в качестве финальной цели </a:t>
            </a:r>
            <a:r>
              <a:rPr lang="ru-RU" sz="5600" b="1" dirty="0" err="1"/>
              <a:t>космогенеза</a:t>
            </a:r>
            <a:r>
              <a:rPr lang="ru-RU" sz="5600" b="1" dirty="0"/>
              <a:t> и именуется им «точка Омега». Кроме того, Христос есть начальное космическое всеединство, сообщающее «духовный импульс» явлением развивающейся Вселенной. Итак, по своей направленности философия французского мыслителя во многом опиралась на достижения естественных наук.</a:t>
            </a:r>
          </a:p>
          <a:p>
            <a:pPr algn="just" fontAlgn="base"/>
            <a:r>
              <a:rPr lang="ru-RU" sz="5600" b="1" dirty="0"/>
              <a:t>Творение – это процесс, а не событие, эволюция и изменения – сердце реальности, а любовь – это энергия движения Вселенной к той самой точке совершенства — «точке Омеги».</a:t>
            </a:r>
          </a:p>
          <a:p>
            <a:pPr algn="just" fontAlgn="base"/>
            <a:r>
              <a:rPr lang="ru-RU" sz="5600" b="1" dirty="0"/>
              <a:t>Каждое проявление любви, каким бы малым или незаметным оно ни было, приближает всю реальность к единству и связи.</a:t>
            </a:r>
          </a:p>
          <a:p>
            <a:pPr algn="just" fontAlgn="base"/>
            <a:r>
              <a:rPr lang="ru-RU" sz="5600" b="1" dirty="0"/>
              <a:t>Пьер Тейяр де Шарден был человеком многих талантов: священник-иезуит, мистик, богослов и ученый, а также изгнанник и провидец далекого будущего, который сделал весомый вклад в установление взаимосвязи между верой и разумом. </a:t>
            </a:r>
          </a:p>
          <a:p>
            <a:endParaRPr lang="ru-RU" dirty="0"/>
          </a:p>
        </p:txBody>
      </p:sp>
    </p:spTree>
    <p:extLst>
      <p:ext uri="{BB962C8B-B14F-4D97-AF65-F5344CB8AC3E}">
        <p14:creationId xmlns:p14="http://schemas.microsoft.com/office/powerpoint/2010/main" val="8256768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pic>
        <p:nvPicPr>
          <p:cNvPr id="21506" name="Picture 2" descr="КУЛЬТУРА И РЕЛИГИЯ презентация, доклад, проект">
            <a:extLst>
              <a:ext uri="{FF2B5EF4-FFF2-40B4-BE49-F238E27FC236}">
                <a16:creationId xmlns:a16="http://schemas.microsoft.com/office/drawing/2014/main" id="{C625B8EF-A533-47AA-B789-3F945DA4A0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571500"/>
            <a:ext cx="762000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38433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5445D86-9AD7-4528-A235-8AE7C31D4187}"/>
              </a:ext>
            </a:extLst>
          </p:cNvPr>
          <p:cNvSpPr>
            <a:spLocks noGrp="1"/>
          </p:cNvSpPr>
          <p:nvPr>
            <p:ph type="title"/>
          </p:nvPr>
        </p:nvSpPr>
        <p:spPr>
          <a:solidFill>
            <a:schemeClr val="accent6">
              <a:lumMod val="60000"/>
              <a:lumOff val="40000"/>
            </a:schemeClr>
          </a:solidFill>
        </p:spPr>
        <p:txBody>
          <a:bodyPr/>
          <a:lstStyle/>
          <a:p>
            <a:pPr algn="ctr"/>
            <a:r>
              <a:rPr lang="ru-RU" b="1" dirty="0"/>
              <a:t>РАННИЕ ФОРМЫ РЕЛИГИИ</a:t>
            </a:r>
          </a:p>
        </p:txBody>
      </p:sp>
      <p:pic>
        <p:nvPicPr>
          <p:cNvPr id="13314" name="Picture 2" descr="Религия Мировые религии Роль религии в жизни общества">
            <a:extLst>
              <a:ext uri="{FF2B5EF4-FFF2-40B4-BE49-F238E27FC236}">
                <a16:creationId xmlns:a16="http://schemas.microsoft.com/office/drawing/2014/main" id="{D9BF8211-2EA8-4060-A0CC-90976EAC689E}"/>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200" y="1690687"/>
            <a:ext cx="5181600" cy="4486275"/>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Религия. Функции религии - online presentation">
            <a:extLst>
              <a:ext uri="{FF2B5EF4-FFF2-40B4-BE49-F238E27FC236}">
                <a16:creationId xmlns:a16="http://schemas.microsoft.com/office/drawing/2014/main" id="{9BD778DA-D266-40E3-9B31-4D9A9698D697}"/>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72200" y="1690688"/>
            <a:ext cx="5181600" cy="4486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54423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030015A-FD6A-4483-947D-C6FB54DD7CAD}"/>
              </a:ext>
            </a:extLst>
          </p:cNvPr>
          <p:cNvSpPr>
            <a:spLocks noGrp="1"/>
          </p:cNvSpPr>
          <p:nvPr>
            <p:ph type="title"/>
          </p:nvPr>
        </p:nvSpPr>
        <p:spPr/>
        <p:txBody>
          <a:bodyPr/>
          <a:lstStyle/>
          <a:p>
            <a:pPr algn="ctr"/>
            <a:r>
              <a:rPr lang="ru-RU" b="1" dirty="0"/>
              <a:t>ТРАДИЦИОННЫЕ И НЕТРАДИЦИОННЫЕ РЕЛИГИИ</a:t>
            </a:r>
          </a:p>
        </p:txBody>
      </p:sp>
      <p:sp>
        <p:nvSpPr>
          <p:cNvPr id="3" name="Объект 2">
            <a:extLst>
              <a:ext uri="{FF2B5EF4-FFF2-40B4-BE49-F238E27FC236}">
                <a16:creationId xmlns:a16="http://schemas.microsoft.com/office/drawing/2014/main" id="{6CAA79E9-A728-4063-98FF-66A6BCF75DA6}"/>
              </a:ext>
            </a:extLst>
          </p:cNvPr>
          <p:cNvSpPr>
            <a:spLocks noGrp="1"/>
          </p:cNvSpPr>
          <p:nvPr>
            <p:ph sz="half" idx="1"/>
          </p:nvPr>
        </p:nvSpPr>
        <p:spPr/>
        <p:txBody>
          <a:bodyPr>
            <a:normAutofit fontScale="92500" lnSpcReduction="20000"/>
          </a:bodyPr>
          <a:lstStyle/>
          <a:p>
            <a:r>
              <a:rPr lang="ru-RU" b="1" dirty="0" err="1"/>
              <a:t>Традицио́нная</a:t>
            </a:r>
            <a:r>
              <a:rPr lang="ru-RU" b="1" dirty="0"/>
              <a:t> </a:t>
            </a:r>
            <a:r>
              <a:rPr lang="ru-RU" b="1" dirty="0" err="1"/>
              <a:t>рели́гия</a:t>
            </a:r>
            <a:r>
              <a:rPr lang="ru-RU" dirty="0"/>
              <a:t> — ранняя форма </a:t>
            </a:r>
            <a:r>
              <a:rPr lang="ru-RU" dirty="0">
                <a:hlinkClick r:id="rId2" tooltip="Религия"/>
              </a:rPr>
              <a:t>религии</a:t>
            </a:r>
            <a:r>
              <a:rPr lang="ru-RU" dirty="0"/>
              <a:t>, традиционные верования. Этот термин также используется для обозначения религий народов, которые изначально жили на территории какого-либо </a:t>
            </a:r>
            <a:r>
              <a:rPr lang="ru-RU" dirty="0">
                <a:hlinkClick r:id="rId3" tooltip="Государство"/>
              </a:rPr>
              <a:t>государства</a:t>
            </a:r>
            <a:r>
              <a:rPr lang="ru-RU" dirty="0"/>
              <a:t> или на территориях на протяжении длительного времени, — в противоположность </a:t>
            </a:r>
            <a:r>
              <a:rPr lang="ru-RU" dirty="0">
                <a:hlinkClick r:id="rId4" tooltip="Нетрадиционная религия"/>
              </a:rPr>
              <a:t>нетрадиционным религиям</a:t>
            </a:r>
            <a:r>
              <a:rPr lang="ru-RU" dirty="0"/>
              <a:t>, «привнесённым» извне в течение последних десятилетий</a:t>
            </a:r>
            <a:r>
              <a:rPr lang="ru-RU" baseline="30000" dirty="0">
                <a:hlinkClick r:id="rId5"/>
              </a:rPr>
              <a:t>[1]</a:t>
            </a:r>
            <a:r>
              <a:rPr lang="ru-RU" dirty="0"/>
              <a:t>.</a:t>
            </a:r>
          </a:p>
        </p:txBody>
      </p:sp>
      <p:sp>
        <p:nvSpPr>
          <p:cNvPr id="4" name="Объект 3">
            <a:extLst>
              <a:ext uri="{FF2B5EF4-FFF2-40B4-BE49-F238E27FC236}">
                <a16:creationId xmlns:a16="http://schemas.microsoft.com/office/drawing/2014/main" id="{F6BBD286-6382-4F05-B727-BA9291945421}"/>
              </a:ext>
            </a:extLst>
          </p:cNvPr>
          <p:cNvSpPr>
            <a:spLocks noGrp="1"/>
          </p:cNvSpPr>
          <p:nvPr>
            <p:ph sz="half" idx="2"/>
          </p:nvPr>
        </p:nvSpPr>
        <p:spPr/>
        <p:txBody>
          <a:bodyPr>
            <a:normAutofit fontScale="92500" lnSpcReduction="20000"/>
          </a:bodyPr>
          <a:lstStyle/>
          <a:p>
            <a:r>
              <a:rPr lang="ru-RU" b="1" dirty="0"/>
              <a:t>Нетрадиционные религии</a:t>
            </a:r>
            <a:r>
              <a:rPr lang="ru-RU" dirty="0"/>
              <a:t> – религиозные движения и созданные ими организации, вышедшие за рамки традиционных национальных и мировых религий, но использующие их идеи, символы и обряды. Их также называют альтернативными культами или </a:t>
            </a:r>
            <a:r>
              <a:rPr lang="ru-RU" dirty="0" err="1"/>
              <a:t>неокультами</a:t>
            </a:r>
            <a:r>
              <a:rPr lang="ru-RU" dirty="0"/>
              <a:t>, </a:t>
            </a:r>
            <a:r>
              <a:rPr lang="ru-RU" dirty="0" err="1"/>
              <a:t>внеконфессиональными</a:t>
            </a:r>
            <a:r>
              <a:rPr lang="ru-RU" dirty="0"/>
              <a:t> (</a:t>
            </a:r>
            <a:r>
              <a:rPr lang="ru-RU" dirty="0" err="1"/>
              <a:t>надконфессиональными</a:t>
            </a:r>
            <a:r>
              <a:rPr lang="ru-RU" dirty="0"/>
              <a:t>) верованиями, новыми религиозными движениями. </a:t>
            </a:r>
          </a:p>
        </p:txBody>
      </p:sp>
    </p:spTree>
    <p:extLst>
      <p:ext uri="{BB962C8B-B14F-4D97-AF65-F5344CB8AC3E}">
        <p14:creationId xmlns:p14="http://schemas.microsoft.com/office/powerpoint/2010/main" val="17471681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10242" name="Picture 2" descr="Роль религии в жизни общества. Мировые религии | ВКонтакте">
            <a:extLst>
              <a:ext uri="{FF2B5EF4-FFF2-40B4-BE49-F238E27FC236}">
                <a16:creationId xmlns:a16="http://schemas.microsoft.com/office/drawing/2014/main" id="{EFA17F65-3110-4113-9B65-033A821A90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2663" y="552450"/>
            <a:ext cx="7686675" cy="5753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02457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17410" name="Picture 2" descr="Религия. Мировые религии - online presentation">
            <a:extLst>
              <a:ext uri="{FF2B5EF4-FFF2-40B4-BE49-F238E27FC236}">
                <a16:creationId xmlns:a16="http://schemas.microsoft.com/office/drawing/2014/main" id="{B9524DDC-E8B2-413D-B6CE-E2A7FB8B15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7650" y="0"/>
            <a:ext cx="91567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00981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A6E80ED-3526-4266-8365-788D0504A134}"/>
              </a:ext>
            </a:extLst>
          </p:cNvPr>
          <p:cNvSpPr>
            <a:spLocks noGrp="1"/>
          </p:cNvSpPr>
          <p:nvPr>
            <p:ph type="title"/>
          </p:nvPr>
        </p:nvSpPr>
        <p:spPr/>
        <p:txBody>
          <a:bodyPr/>
          <a:lstStyle/>
          <a:p>
            <a:pPr algn="ctr"/>
            <a:r>
              <a:rPr lang="ru-RU" b="1" dirty="0"/>
              <a:t>МИРОВЫЕ РЕЛИГИИ</a:t>
            </a:r>
          </a:p>
        </p:txBody>
      </p:sp>
      <p:pic>
        <p:nvPicPr>
          <p:cNvPr id="9218" name="Picture 2" descr="Религия. Атеизм и свободомыслие. (9 класс) - презентация онлайн">
            <a:extLst>
              <a:ext uri="{FF2B5EF4-FFF2-40B4-BE49-F238E27FC236}">
                <a16:creationId xmlns:a16="http://schemas.microsoft.com/office/drawing/2014/main" id="{B5C4175E-8F57-4E11-BFF9-443FAE378C6F}"/>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200" y="1690687"/>
            <a:ext cx="5181600" cy="4486275"/>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Мировые религии - Сайт учителя МХК Романовой Ольги Владимировны&amp;quot; Сердце,  воображение и разум &amp;quot;">
            <a:extLst>
              <a:ext uri="{FF2B5EF4-FFF2-40B4-BE49-F238E27FC236}">
                <a16:creationId xmlns:a16="http://schemas.microsoft.com/office/drawing/2014/main" id="{6745E6A9-363C-43BE-8FDE-03AD445649A0}"/>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72200" y="1690687"/>
            <a:ext cx="5181600" cy="4486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44893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E445499-4E3D-4403-8A3D-D5C53A644E18}"/>
              </a:ext>
            </a:extLst>
          </p:cNvPr>
          <p:cNvSpPr>
            <a:spLocks noGrp="1"/>
          </p:cNvSpPr>
          <p:nvPr>
            <p:ph type="title"/>
          </p:nvPr>
        </p:nvSpPr>
        <p:spPr>
          <a:solidFill>
            <a:schemeClr val="accent6">
              <a:lumMod val="40000"/>
              <a:lumOff val="60000"/>
            </a:schemeClr>
          </a:solidFill>
        </p:spPr>
        <p:txBody>
          <a:bodyPr/>
          <a:lstStyle/>
          <a:p>
            <a:pPr algn="ctr"/>
            <a:r>
              <a:rPr lang="ru-RU" b="1" dirty="0">
                <a:latin typeface="Arial Black" panose="020B0A04020102020204" pitchFamily="34" charset="0"/>
              </a:rPr>
              <a:t>БУДДИЗМ</a:t>
            </a:r>
          </a:p>
        </p:txBody>
      </p:sp>
      <p:pic>
        <p:nvPicPr>
          <p:cNvPr id="12290" name="Picture 2" descr="Религия. Мировые религии - online presentation">
            <a:extLst>
              <a:ext uri="{FF2B5EF4-FFF2-40B4-BE49-F238E27FC236}">
                <a16:creationId xmlns:a16="http://schemas.microsoft.com/office/drawing/2014/main" id="{D7383A84-3297-4EF2-94EE-4FEE71BAFDAD}"/>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200" y="1690688"/>
            <a:ext cx="5181600" cy="4486275"/>
          </a:xfrm>
          <a:prstGeom prst="rect">
            <a:avLst/>
          </a:prstGeom>
          <a:noFill/>
          <a:extLst>
            <a:ext uri="{909E8E84-426E-40DD-AFC4-6F175D3DCCD1}">
              <a14:hiddenFill xmlns:a14="http://schemas.microsoft.com/office/drawing/2010/main">
                <a:solidFill>
                  <a:srgbClr val="FFFFFF"/>
                </a:solidFill>
              </a14:hiddenFill>
            </a:ext>
          </a:extLst>
        </p:spPr>
      </p:pic>
      <p:pic>
        <p:nvPicPr>
          <p:cNvPr id="12294" name="Picture 6" descr="Презентация на тему: &amp;quot;Буддизм и его философская сущность&amp;quot; - начальные  классы, презентации">
            <a:extLst>
              <a:ext uri="{FF2B5EF4-FFF2-40B4-BE49-F238E27FC236}">
                <a16:creationId xmlns:a16="http://schemas.microsoft.com/office/drawing/2014/main" id="{386D04EB-704C-4926-9678-3930348988F5}"/>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72200" y="1690688"/>
            <a:ext cx="5181600" cy="4486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65793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7C4C7AF-388F-4845-8DC1-B12788D7B975}"/>
              </a:ext>
            </a:extLst>
          </p:cNvPr>
          <p:cNvSpPr>
            <a:spLocks noGrp="1"/>
          </p:cNvSpPr>
          <p:nvPr>
            <p:ph type="title"/>
          </p:nvPr>
        </p:nvSpPr>
        <p:spPr/>
        <p:txBody>
          <a:bodyPr/>
          <a:lstStyle/>
          <a:p>
            <a:pPr algn="ctr"/>
            <a:r>
              <a:rPr lang="ru-RU" b="1" dirty="0"/>
              <a:t>ЧЕТЫРЕ БЛАГОРОДНЫЕ ИСТИНЫ БУДДИЗМА</a:t>
            </a:r>
          </a:p>
        </p:txBody>
      </p:sp>
      <p:sp>
        <p:nvSpPr>
          <p:cNvPr id="4" name="Объект 3">
            <a:extLst>
              <a:ext uri="{FF2B5EF4-FFF2-40B4-BE49-F238E27FC236}">
                <a16:creationId xmlns:a16="http://schemas.microsoft.com/office/drawing/2014/main" id="{BF22A57F-A9CA-4524-B67C-41EAAE1C84A0}"/>
              </a:ext>
            </a:extLst>
          </p:cNvPr>
          <p:cNvSpPr>
            <a:spLocks noGrp="1"/>
          </p:cNvSpPr>
          <p:nvPr>
            <p:ph sz="half" idx="2"/>
          </p:nvPr>
        </p:nvSpPr>
        <p:spPr/>
        <p:txBody>
          <a:bodyPr>
            <a:normAutofit fontScale="92500"/>
          </a:bodyPr>
          <a:lstStyle/>
          <a:p>
            <a:r>
              <a:rPr lang="ru-RU" b="1" dirty="0"/>
              <a:t>Чтобы избавиться от желания, нужно следовать восьмеричным путем спасения.</a:t>
            </a:r>
            <a:r>
              <a:rPr lang="ru-RU" dirty="0"/>
              <a:t> Именно определение этих ступеней на пути к нирване и является основным в учении Будды, которое называют</a:t>
            </a:r>
            <a:r>
              <a:rPr lang="ru-RU" b="1" dirty="0"/>
              <a:t> срединным путем</a:t>
            </a:r>
            <a:r>
              <a:rPr lang="ru-RU" dirty="0"/>
              <a:t>, позволяющим избежать двух крайностей: потакания чувственным удовольствиям и истязания плоти. </a:t>
            </a:r>
          </a:p>
        </p:txBody>
      </p:sp>
      <p:pic>
        <p:nvPicPr>
          <p:cNvPr id="14338" name="Picture 2" descr="Презентация на тему: &amp;quot;Обществознание. Религия – это определенные взгляды и  представления, основанные на вере в сверхъестественное, а также  соответствующие обряды и культы.&amp;quot;. Скачать бесплатно и без регистрации.">
            <a:extLst>
              <a:ext uri="{FF2B5EF4-FFF2-40B4-BE49-F238E27FC236}">
                <a16:creationId xmlns:a16="http://schemas.microsoft.com/office/drawing/2014/main" id="{6BD97B7F-CB89-4888-8226-F013E2E4A1F4}"/>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200" y="1690687"/>
            <a:ext cx="5029200" cy="4486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76386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3EAC2DF-CEF7-4DF3-95F5-397E3AAE3768}"/>
              </a:ext>
            </a:extLst>
          </p:cNvPr>
          <p:cNvSpPr>
            <a:spLocks noGrp="1"/>
          </p:cNvSpPr>
          <p:nvPr>
            <p:ph type="title"/>
          </p:nvPr>
        </p:nvSpPr>
        <p:spPr/>
        <p:txBody>
          <a:bodyPr/>
          <a:lstStyle/>
          <a:p>
            <a:pPr algn="ctr"/>
            <a:r>
              <a:rPr lang="ru-RU" b="1" dirty="0"/>
              <a:t>СРЕДИННЫЙ ПУТЬ</a:t>
            </a:r>
          </a:p>
        </p:txBody>
      </p:sp>
      <p:sp>
        <p:nvSpPr>
          <p:cNvPr id="4" name="Объект 3">
            <a:extLst>
              <a:ext uri="{FF2B5EF4-FFF2-40B4-BE49-F238E27FC236}">
                <a16:creationId xmlns:a16="http://schemas.microsoft.com/office/drawing/2014/main" id="{B6ACCBA7-EB14-4D6B-8940-F8678B3BE260}"/>
              </a:ext>
            </a:extLst>
          </p:cNvPr>
          <p:cNvSpPr>
            <a:spLocks noGrp="1"/>
          </p:cNvSpPr>
          <p:nvPr>
            <p:ph sz="half" idx="2"/>
          </p:nvPr>
        </p:nvSpPr>
        <p:spPr/>
        <p:txBody>
          <a:bodyPr>
            <a:normAutofit fontScale="55000" lnSpcReduction="20000"/>
          </a:bodyPr>
          <a:lstStyle/>
          <a:p>
            <a:pPr lvl="0"/>
            <a:r>
              <a:rPr lang="ru-RU" b="1" dirty="0"/>
              <a:t>правильное понимание</a:t>
            </a:r>
            <a:r>
              <a:rPr lang="ru-RU" dirty="0"/>
              <a:t>: следует поверить Будде, что мир полон скорби и страданий;</a:t>
            </a:r>
            <a:endParaRPr lang="ru-RU" dirty="0">
              <a:effectLst/>
            </a:endParaRPr>
          </a:p>
          <a:p>
            <a:pPr lvl="0"/>
            <a:r>
              <a:rPr lang="ru-RU" b="1" dirty="0"/>
              <a:t>правильные намерения:</a:t>
            </a:r>
            <a:r>
              <a:rPr lang="ru-RU" dirty="0"/>
              <a:t> следует твердо определить свой путь, ограничить свои страсти и стремления;</a:t>
            </a:r>
            <a:endParaRPr lang="ru-RU" dirty="0">
              <a:effectLst/>
            </a:endParaRPr>
          </a:p>
          <a:p>
            <a:pPr lvl="0"/>
            <a:r>
              <a:rPr lang="ru-RU" b="1" dirty="0"/>
              <a:t>правильная речь:</a:t>
            </a:r>
            <a:r>
              <a:rPr lang="ru-RU" dirty="0"/>
              <a:t> следует следить за своими словами, чтобы они не вели ко злу, — речь должна быть правдивой и доброжелательной;</a:t>
            </a:r>
            <a:endParaRPr lang="ru-RU" dirty="0">
              <a:effectLst/>
            </a:endParaRPr>
          </a:p>
          <a:p>
            <a:pPr lvl="0"/>
            <a:r>
              <a:rPr lang="ru-RU" b="1" dirty="0"/>
              <a:t>правильные поступки:</a:t>
            </a:r>
            <a:r>
              <a:rPr lang="ru-RU" dirty="0"/>
              <a:t> следует избегать недобродетельных поступков, сдерживаться и совершать добрые дела;</a:t>
            </a:r>
            <a:endParaRPr lang="ru-RU" dirty="0">
              <a:effectLst/>
            </a:endParaRPr>
          </a:p>
          <a:p>
            <a:pPr lvl="0"/>
            <a:r>
              <a:rPr lang="ru-RU" b="1" dirty="0"/>
              <a:t>правильный образ жизни:</a:t>
            </a:r>
            <a:r>
              <a:rPr lang="ru-RU" dirty="0"/>
              <a:t> следует вести жизнь достойную, не принося вреда живому;</a:t>
            </a:r>
            <a:endParaRPr lang="ru-RU" dirty="0">
              <a:effectLst/>
            </a:endParaRPr>
          </a:p>
          <a:p>
            <a:pPr lvl="0"/>
            <a:r>
              <a:rPr lang="ru-RU" b="1" dirty="0"/>
              <a:t>правильные усилия:</a:t>
            </a:r>
            <a:r>
              <a:rPr lang="ru-RU" dirty="0"/>
              <a:t> следует следить за направлением своих мыслей, гнать все злое и настраиваться на доброе;</a:t>
            </a:r>
            <a:endParaRPr lang="ru-RU" dirty="0">
              <a:effectLst/>
            </a:endParaRPr>
          </a:p>
          <a:p>
            <a:pPr lvl="0"/>
            <a:r>
              <a:rPr lang="ru-RU" b="1" dirty="0"/>
              <a:t>правильные помыслы:</a:t>
            </a:r>
            <a:r>
              <a:rPr lang="ru-RU" dirty="0"/>
              <a:t> следует уяснить, что зло — от нашей плоти;</a:t>
            </a:r>
            <a:endParaRPr lang="ru-RU" dirty="0">
              <a:effectLst/>
            </a:endParaRPr>
          </a:p>
          <a:p>
            <a:pPr lvl="0"/>
            <a:r>
              <a:rPr lang="ru-RU" b="1" dirty="0"/>
              <a:t>правильная сосредоточенность:</a:t>
            </a:r>
            <a:r>
              <a:rPr lang="ru-RU" dirty="0"/>
              <a:t> следует постоянно и терпеливо тренироваться, достигать умения сосредоточиваться, созерцать, углубляться в поисках истины.</a:t>
            </a:r>
            <a:endParaRPr lang="ru-RU" dirty="0">
              <a:effectLst/>
            </a:endParaRPr>
          </a:p>
          <a:p>
            <a:endParaRPr lang="ru-RU" dirty="0"/>
          </a:p>
        </p:txBody>
      </p:sp>
      <p:pic>
        <p:nvPicPr>
          <p:cNvPr id="15362" name="Picture 2" descr="Китай и Индия. Конфуцианство. Буддизм - презентация онлайн">
            <a:extLst>
              <a:ext uri="{FF2B5EF4-FFF2-40B4-BE49-F238E27FC236}">
                <a16:creationId xmlns:a16="http://schemas.microsoft.com/office/drawing/2014/main" id="{298A1B14-D5B0-4C62-9FA9-1620A827945C}"/>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200" y="1690688"/>
            <a:ext cx="5181600" cy="4486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5951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3677DB2-F443-46CE-94F8-0B96D59565E2}"/>
              </a:ext>
            </a:extLst>
          </p:cNvPr>
          <p:cNvSpPr>
            <a:spLocks noGrp="1"/>
          </p:cNvSpPr>
          <p:nvPr>
            <p:ph type="title"/>
          </p:nvPr>
        </p:nvSpPr>
        <p:spPr/>
        <p:txBody>
          <a:bodyPr/>
          <a:lstStyle/>
          <a:p>
            <a:pPr algn="ctr"/>
            <a:r>
              <a:rPr lang="ru-RU" b="1" dirty="0">
                <a:latin typeface="Arial Black" panose="020B0A04020102020204" pitchFamily="34" charset="0"/>
              </a:rPr>
              <a:t>ХРИСТИАНСТВО</a:t>
            </a:r>
          </a:p>
        </p:txBody>
      </p:sp>
      <p:sp>
        <p:nvSpPr>
          <p:cNvPr id="4" name="Объект 3">
            <a:extLst>
              <a:ext uri="{FF2B5EF4-FFF2-40B4-BE49-F238E27FC236}">
                <a16:creationId xmlns:a16="http://schemas.microsoft.com/office/drawing/2014/main" id="{9C7C9690-7B5D-40CE-B869-A5AFF54D7DAC}"/>
              </a:ext>
            </a:extLst>
          </p:cNvPr>
          <p:cNvSpPr>
            <a:spLocks noGrp="1"/>
          </p:cNvSpPr>
          <p:nvPr>
            <p:ph sz="half" idx="2"/>
          </p:nvPr>
        </p:nvSpPr>
        <p:spPr/>
        <p:txBody>
          <a:bodyPr>
            <a:normAutofit fontScale="62500" lnSpcReduction="20000"/>
          </a:bodyPr>
          <a:lstStyle/>
          <a:p>
            <a:r>
              <a:rPr lang="ru-RU" sz="3800" b="1" i="1" dirty="0"/>
              <a:t>Основные христианские идеи:</a:t>
            </a:r>
          </a:p>
          <a:p>
            <a:pPr lvl="0"/>
            <a:r>
              <a:rPr lang="ru-RU" b="1" dirty="0"/>
              <a:t>Вера, что Бог един, но Он есть Троица, т. е. Бог имеет три «лица»: Отец, Сын и Святой Дух, которые образуют единого Бога, сотворившего Вселенную.</a:t>
            </a:r>
            <a:endParaRPr lang="ru-RU" dirty="0">
              <a:effectLst/>
            </a:endParaRPr>
          </a:p>
          <a:p>
            <a:pPr lvl="0"/>
            <a:r>
              <a:rPr lang="ru-RU" b="1" dirty="0"/>
              <a:t>Вера в искупительную жертву Иисуса Христа — второе лицо Троицы, Бог Сын — это и есть Иисус Христос. Он имеет одновременно две природы: Божественную и человеческую.</a:t>
            </a:r>
            <a:endParaRPr lang="ru-RU" dirty="0">
              <a:effectLst/>
            </a:endParaRPr>
          </a:p>
          <a:p>
            <a:pPr lvl="0"/>
            <a:r>
              <a:rPr lang="ru-RU" b="1" dirty="0"/>
              <a:t>Вера в Божественную благодать — таинственную силу, посылаемую Богом для освобождения человека от греха.</a:t>
            </a:r>
            <a:endParaRPr lang="ru-RU" dirty="0">
              <a:effectLst/>
            </a:endParaRPr>
          </a:p>
          <a:p>
            <a:pPr lvl="0"/>
            <a:r>
              <a:rPr lang="ru-RU" b="1" dirty="0"/>
              <a:t>Вера в посмертное воздаяние и загробную жизнь.</a:t>
            </a:r>
            <a:endParaRPr lang="ru-RU" dirty="0">
              <a:effectLst/>
            </a:endParaRPr>
          </a:p>
          <a:p>
            <a:pPr lvl="0"/>
            <a:r>
              <a:rPr lang="ru-RU" b="1" dirty="0"/>
              <a:t>Вера в существование добрых духов — ангелов и злых духов — бесов вместе с их повелителем Сатаной.</a:t>
            </a:r>
            <a:endParaRPr lang="ru-RU" dirty="0">
              <a:effectLst/>
            </a:endParaRPr>
          </a:p>
          <a:p>
            <a:endParaRPr lang="ru-RU" dirty="0"/>
          </a:p>
        </p:txBody>
      </p:sp>
      <p:pic>
        <p:nvPicPr>
          <p:cNvPr id="5" name="Picture 2" descr="мировые религии">
            <a:extLst>
              <a:ext uri="{FF2B5EF4-FFF2-40B4-BE49-F238E27FC236}">
                <a16:creationId xmlns:a16="http://schemas.microsoft.com/office/drawing/2014/main" id="{11D0C5B0-DD89-40F0-BE4A-263527349CAE}"/>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200" y="1690688"/>
            <a:ext cx="5181600"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5980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BCC8812-B968-4D81-870C-794CEDFE1AB6}"/>
              </a:ext>
            </a:extLst>
          </p:cNvPr>
          <p:cNvSpPr>
            <a:spLocks noGrp="1"/>
          </p:cNvSpPr>
          <p:nvPr>
            <p:ph type="title"/>
          </p:nvPr>
        </p:nvSpPr>
        <p:spPr/>
        <p:txBody>
          <a:bodyPr/>
          <a:lstStyle/>
          <a:p>
            <a:pPr algn="ctr"/>
            <a:r>
              <a:rPr lang="ru-RU" b="1" dirty="0"/>
              <a:t>ОСОБЕННОСТИ ХРИСТИАНСТВА</a:t>
            </a:r>
          </a:p>
        </p:txBody>
      </p:sp>
      <p:pic>
        <p:nvPicPr>
          <p:cNvPr id="16386" name="Picture 2" descr="Презентация на тему: &amp;quot;Христианство. ПЛАН 1. Происхождение христианства. 2.  Библия – священное писание христианства. 3. Вероучение и культ  христианства. 4. Направления христианства.&amp;quot;. Скачать бесплатно и без  регистрации.">
            <a:extLst>
              <a:ext uri="{FF2B5EF4-FFF2-40B4-BE49-F238E27FC236}">
                <a16:creationId xmlns:a16="http://schemas.microsoft.com/office/drawing/2014/main" id="{44C6C499-5F4D-44B3-A471-58FCC0769112}"/>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324600" y="1690687"/>
            <a:ext cx="5029200" cy="4486275"/>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Христианство - презентация онлайн">
            <a:extLst>
              <a:ext uri="{FF2B5EF4-FFF2-40B4-BE49-F238E27FC236}">
                <a16:creationId xmlns:a16="http://schemas.microsoft.com/office/drawing/2014/main" id="{B81A8D1D-4E99-428B-AD69-1B4097AB7917}"/>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838200" y="1690687"/>
            <a:ext cx="5181600" cy="4486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28665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B86174B-B4C9-4D05-A172-6FF28D2F0EC9}"/>
              </a:ext>
            </a:extLst>
          </p:cNvPr>
          <p:cNvSpPr>
            <a:spLocks noGrp="1"/>
          </p:cNvSpPr>
          <p:nvPr>
            <p:ph type="title"/>
          </p:nvPr>
        </p:nvSpPr>
        <p:spPr/>
        <p:txBody>
          <a:bodyPr/>
          <a:lstStyle/>
          <a:p>
            <a:pPr algn="ctr"/>
            <a:r>
              <a:rPr lang="ru-RU" b="1" dirty="0"/>
              <a:t>ОСНОВНЫЕ ЗАПОВЕДИ ХРИСТИАНСТВА</a:t>
            </a:r>
          </a:p>
        </p:txBody>
      </p:sp>
      <p:sp>
        <p:nvSpPr>
          <p:cNvPr id="3" name="Объект 2">
            <a:extLst>
              <a:ext uri="{FF2B5EF4-FFF2-40B4-BE49-F238E27FC236}">
                <a16:creationId xmlns:a16="http://schemas.microsoft.com/office/drawing/2014/main" id="{1AFE1422-C734-4107-A5DA-196A2539750A}"/>
              </a:ext>
            </a:extLst>
          </p:cNvPr>
          <p:cNvSpPr>
            <a:spLocks noGrp="1"/>
          </p:cNvSpPr>
          <p:nvPr>
            <p:ph sz="half" idx="1"/>
          </p:nvPr>
        </p:nvSpPr>
        <p:spPr/>
        <p:txBody>
          <a:bodyPr>
            <a:normAutofit fontScale="85000" lnSpcReduction="20000"/>
          </a:bodyPr>
          <a:lstStyle/>
          <a:p>
            <a:pPr marL="0" indent="0">
              <a:buNone/>
            </a:pPr>
            <a:r>
              <a:rPr lang="ru-RU" b="1" dirty="0"/>
              <a:t>Христианство строится на нескольких догматах (положениях вероучения):</a:t>
            </a:r>
            <a:endParaRPr lang="ru-RU" dirty="0"/>
          </a:p>
          <a:p>
            <a:pPr marL="0" lvl="0" indent="0">
              <a:buNone/>
            </a:pPr>
            <a:endParaRPr lang="ru-RU" dirty="0"/>
          </a:p>
          <a:p>
            <a:r>
              <a:rPr lang="ru-RU" b="1" dirty="0"/>
              <a:t>вера в воскресение Христа и всеобщее воскресение людей;</a:t>
            </a:r>
            <a:endParaRPr lang="ru-RU" dirty="0"/>
          </a:p>
          <a:p>
            <a:pPr marL="0" lvl="0" indent="0">
              <a:buNone/>
            </a:pPr>
            <a:endParaRPr lang="ru-RU" dirty="0"/>
          </a:p>
          <a:p>
            <a:r>
              <a:rPr lang="ru-RU" b="1" dirty="0"/>
              <a:t>единство Всевышнего в трех лицах (Отец, Сын, Святой Дух);</a:t>
            </a:r>
            <a:endParaRPr lang="ru-RU" dirty="0"/>
          </a:p>
          <a:p>
            <a:pPr marL="0" lvl="0" indent="0">
              <a:buNone/>
            </a:pPr>
            <a:endParaRPr lang="ru-RU" dirty="0"/>
          </a:p>
          <a:p>
            <a:r>
              <a:rPr lang="ru-RU" b="1" dirty="0"/>
              <a:t>воплощение Божьего Сына в представителя человеческого рода с целью избавить человеческий род от грехов.</a:t>
            </a:r>
            <a:endParaRPr lang="ru-RU" dirty="0"/>
          </a:p>
          <a:p>
            <a:endParaRPr lang="ru-RU" dirty="0"/>
          </a:p>
        </p:txBody>
      </p:sp>
      <p:pic>
        <p:nvPicPr>
          <p:cNvPr id="5" name="Picture 2" descr="Презентация на тему: &amp;quot;РЕЛИГИИ МИРА Обществознание, 11 класс Учитель истории  и обществознания МОУ СОШ 7 г. Кусы Челябинской области Клюкина Ольга  Сергеевна.&amp;quot;. Скачать бесплатно и без регистрации.">
            <a:extLst>
              <a:ext uri="{FF2B5EF4-FFF2-40B4-BE49-F238E27FC236}">
                <a16:creationId xmlns:a16="http://schemas.microsoft.com/office/drawing/2014/main" id="{8D650CB8-93D2-4921-BD37-66A39089F108}"/>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324600" y="1690687"/>
            <a:ext cx="5029200" cy="4351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14726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60E120A-A8E1-42D9-9FDC-3C9DA8096DA7}"/>
              </a:ext>
            </a:extLst>
          </p:cNvPr>
          <p:cNvSpPr>
            <a:spLocks noGrp="1"/>
          </p:cNvSpPr>
          <p:nvPr>
            <p:ph type="title"/>
          </p:nvPr>
        </p:nvSpPr>
        <p:spPr/>
        <p:txBody>
          <a:bodyPr>
            <a:normAutofit fontScale="90000"/>
          </a:bodyPr>
          <a:lstStyle/>
          <a:p>
            <a:pPr algn="ctr"/>
            <a:r>
              <a:rPr lang="ru-RU" b="1" dirty="0">
                <a:latin typeface="Arial Black" panose="020B0A04020102020204" pitchFamily="34" charset="0"/>
              </a:rPr>
              <a:t>ИСЛАМ</a:t>
            </a:r>
            <a:r>
              <a:rPr lang="ru-RU" b="1" dirty="0"/>
              <a:t>  </a:t>
            </a:r>
            <a:br>
              <a:rPr lang="ru-RU" b="1" dirty="0"/>
            </a:br>
            <a:r>
              <a:rPr lang="ru-RU" sz="3100" b="1" dirty="0"/>
              <a:t>(с арабского языка как «преданный вере / Аллаху», «покорность (вере)</a:t>
            </a:r>
          </a:p>
        </p:txBody>
      </p:sp>
      <p:sp>
        <p:nvSpPr>
          <p:cNvPr id="4" name="Объект 3">
            <a:extLst>
              <a:ext uri="{FF2B5EF4-FFF2-40B4-BE49-F238E27FC236}">
                <a16:creationId xmlns:a16="http://schemas.microsoft.com/office/drawing/2014/main" id="{EE287E5D-4757-4306-B6B4-A185D71DF37C}"/>
              </a:ext>
            </a:extLst>
          </p:cNvPr>
          <p:cNvSpPr>
            <a:spLocks noGrp="1"/>
          </p:cNvSpPr>
          <p:nvPr>
            <p:ph sz="half" idx="2"/>
          </p:nvPr>
        </p:nvSpPr>
        <p:spPr/>
        <p:txBody>
          <a:bodyPr>
            <a:normAutofit fontScale="92500" lnSpcReduction="20000"/>
          </a:bodyPr>
          <a:lstStyle/>
          <a:p>
            <a:pPr marL="0" indent="0">
              <a:buNone/>
            </a:pPr>
            <a:r>
              <a:rPr lang="ru-RU" b="1" u="sng" dirty="0"/>
              <a:t>Пять столпов мусульманства</a:t>
            </a:r>
            <a:r>
              <a:rPr lang="ru-RU" b="1" dirty="0"/>
              <a:t>:</a:t>
            </a:r>
            <a:endParaRPr lang="ru-RU" dirty="0"/>
          </a:p>
          <a:p>
            <a:pPr lvl="0"/>
            <a:r>
              <a:rPr lang="ru-RU" b="1" dirty="0"/>
              <a:t>произнесение формулы исповедания веры: «Нет Бога, кроме Аллаха, и Мухаммед — пророк его»;</a:t>
            </a:r>
            <a:endParaRPr lang="ru-RU" dirty="0"/>
          </a:p>
          <a:p>
            <a:pPr lvl="0"/>
            <a:r>
              <a:rPr lang="ru-RU" b="1" dirty="0"/>
              <a:t>совершение ежедневной пятикратной молитвы (намаза);</a:t>
            </a:r>
            <a:endParaRPr lang="ru-RU" dirty="0"/>
          </a:p>
          <a:p>
            <a:pPr lvl="0"/>
            <a:r>
              <a:rPr lang="ru-RU" b="1" dirty="0"/>
              <a:t>соблюдение поста в месяц рамадан;</a:t>
            </a:r>
            <a:endParaRPr lang="ru-RU" dirty="0"/>
          </a:p>
          <a:p>
            <a:pPr lvl="0"/>
            <a:r>
              <a:rPr lang="ru-RU" b="1" dirty="0"/>
              <a:t>раздача милостыни бедным;</a:t>
            </a:r>
            <a:endParaRPr lang="ru-RU" dirty="0"/>
          </a:p>
          <a:p>
            <a:pPr lvl="0"/>
            <a:r>
              <a:rPr lang="ru-RU" b="1" dirty="0"/>
              <a:t>совершение паломничества в Мекку (хадж).</a:t>
            </a:r>
            <a:endParaRPr lang="ru-RU" dirty="0"/>
          </a:p>
          <a:p>
            <a:endParaRPr lang="ru-RU" dirty="0"/>
          </a:p>
        </p:txBody>
      </p:sp>
      <p:pic>
        <p:nvPicPr>
          <p:cNvPr id="5" name="Picture 2" descr="Презентация на тему &amp;quot;Религия&amp;quot; скачать бесплатно">
            <a:extLst>
              <a:ext uri="{FF2B5EF4-FFF2-40B4-BE49-F238E27FC236}">
                <a16:creationId xmlns:a16="http://schemas.microsoft.com/office/drawing/2014/main" id="{8454DD05-3D2D-4D0E-A0A5-6FE839DB5774}"/>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200" y="1690688"/>
            <a:ext cx="5181600"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22826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D0F777E-9410-4069-9A77-ECA6651FB694}"/>
              </a:ext>
            </a:extLst>
          </p:cNvPr>
          <p:cNvSpPr>
            <a:spLocks noGrp="1"/>
          </p:cNvSpPr>
          <p:nvPr>
            <p:ph type="title"/>
          </p:nvPr>
        </p:nvSpPr>
        <p:spPr/>
        <p:txBody>
          <a:bodyPr/>
          <a:lstStyle/>
          <a:p>
            <a:pPr algn="ctr"/>
            <a:r>
              <a:rPr lang="ru-RU" b="1" dirty="0"/>
              <a:t>ОСНОВНЫЕ ПОЛОЖЕНИЯ В ИСЛАМЕ</a:t>
            </a:r>
          </a:p>
        </p:txBody>
      </p:sp>
      <p:sp>
        <p:nvSpPr>
          <p:cNvPr id="3" name="Объект 2">
            <a:extLst>
              <a:ext uri="{FF2B5EF4-FFF2-40B4-BE49-F238E27FC236}">
                <a16:creationId xmlns:a16="http://schemas.microsoft.com/office/drawing/2014/main" id="{D2F0EE61-6136-468B-93A3-9B33F782AF8B}"/>
              </a:ext>
            </a:extLst>
          </p:cNvPr>
          <p:cNvSpPr>
            <a:spLocks noGrp="1"/>
          </p:cNvSpPr>
          <p:nvPr>
            <p:ph sz="half" idx="1"/>
          </p:nvPr>
        </p:nvSpPr>
        <p:spPr/>
        <p:txBody>
          <a:bodyPr>
            <a:normAutofit fontScale="55000" lnSpcReduction="20000"/>
          </a:bodyPr>
          <a:lstStyle/>
          <a:p>
            <a:pPr marL="0" indent="0">
              <a:buNone/>
            </a:pPr>
            <a:r>
              <a:rPr lang="ru-RU" sz="4400" b="1" dirty="0"/>
              <a:t>Исламское вероучение основано на шести положениях (столпах):</a:t>
            </a:r>
          </a:p>
          <a:p>
            <a:r>
              <a:rPr lang="ru-RU" sz="4400" dirty="0"/>
              <a:t>вера в Единого Бога;</a:t>
            </a:r>
          </a:p>
          <a:p>
            <a:r>
              <a:rPr lang="ru-RU" sz="4400" dirty="0"/>
              <a:t>вера в Божьих пророков;</a:t>
            </a:r>
          </a:p>
          <a:p>
            <a:r>
              <a:rPr lang="ru-RU" sz="4400" dirty="0"/>
              <a:t>вера в священные писания, раскрытые пророкам;</a:t>
            </a:r>
          </a:p>
          <a:p>
            <a:r>
              <a:rPr lang="ru-RU" sz="4400" dirty="0"/>
              <a:t>вера в ангелов;</a:t>
            </a:r>
          </a:p>
          <a:p>
            <a:r>
              <a:rPr lang="ru-RU" sz="4400" dirty="0"/>
              <a:t>вера в Судный день и будущую жизнь;</a:t>
            </a:r>
          </a:p>
          <a:p>
            <a:r>
              <a:rPr lang="ru-RU" sz="4400" dirty="0"/>
              <a:t>вера в судьбу и предопределение.</a:t>
            </a:r>
          </a:p>
          <a:p>
            <a:endParaRPr lang="ru-RU" dirty="0"/>
          </a:p>
        </p:txBody>
      </p:sp>
      <p:sp>
        <p:nvSpPr>
          <p:cNvPr id="5" name="Объект 4">
            <a:extLst>
              <a:ext uri="{FF2B5EF4-FFF2-40B4-BE49-F238E27FC236}">
                <a16:creationId xmlns:a16="http://schemas.microsoft.com/office/drawing/2014/main" id="{84F28C55-6751-4B9E-8D7F-C50D37C0337A}"/>
              </a:ext>
            </a:extLst>
          </p:cNvPr>
          <p:cNvSpPr>
            <a:spLocks noGrp="1"/>
          </p:cNvSpPr>
          <p:nvPr>
            <p:ph sz="half" idx="2"/>
          </p:nvPr>
        </p:nvSpPr>
        <p:spPr>
          <a:xfrm>
            <a:off x="6172200" y="1690688"/>
            <a:ext cx="5181600" cy="4802187"/>
          </a:xfrm>
        </p:spPr>
        <p:txBody>
          <a:bodyPr>
            <a:noAutofit/>
          </a:bodyPr>
          <a:lstStyle/>
          <a:p>
            <a:pPr algn="just"/>
            <a:r>
              <a:rPr lang="ru-RU" sz="1600" dirty="0"/>
              <a:t>Священная книга мусульман</a:t>
            </a:r>
            <a:r>
              <a:rPr lang="ru-RU" sz="1600" b="1" dirty="0"/>
              <a:t> </a:t>
            </a:r>
            <a:r>
              <a:rPr lang="ru-RU" sz="1600" b="1" u="sng" dirty="0">
                <a:hlinkClick r:id="rId2" tooltip="Коран"/>
              </a:rPr>
              <a:t>Коран</a:t>
            </a:r>
            <a:r>
              <a:rPr lang="ru-RU" sz="1600" dirty="0"/>
              <a:t> представляет собой обработанные записи проповедей Мухаммеда. При жизни Мухаммеда его высказывания воспринимались как прямая речь Аллаха и передавались устно. Спустя несколько десятилетий после смерти Мухаммеда они были записаны и составит и Коран.</a:t>
            </a:r>
          </a:p>
          <a:p>
            <a:pPr algn="just"/>
            <a:r>
              <a:rPr lang="ru-RU" sz="1600" dirty="0"/>
              <a:t>      В вероучении мусульман большую роль играет</a:t>
            </a:r>
            <a:r>
              <a:rPr lang="ru-RU" sz="1600" b="1" dirty="0"/>
              <a:t> Сунна -</a:t>
            </a:r>
            <a:r>
              <a:rPr lang="ru-RU" sz="1600" dirty="0"/>
              <a:t> сборник назидательных рассказов о жизни Мухаммеда и</a:t>
            </a:r>
            <a:r>
              <a:rPr lang="ru-RU" sz="1600" b="1" dirty="0"/>
              <a:t> Шариат — </a:t>
            </a:r>
            <a:r>
              <a:rPr lang="ru-RU" sz="1600" dirty="0"/>
              <a:t>свод принципов и правил поведения, обязательных для мусульман.</a:t>
            </a:r>
          </a:p>
          <a:p>
            <a:pPr algn="just"/>
            <a:r>
              <a:rPr lang="ru-RU" sz="1600" dirty="0"/>
              <a:t> Культовое помещение мусульман называется мечетью.</a:t>
            </a:r>
          </a:p>
          <a:p>
            <a:pPr algn="just"/>
            <a:r>
              <a:rPr lang="ru-RU" sz="1600" dirty="0"/>
              <a:t> Ислам запрещает изображать человека и животных, полому мечети украшаются только орнаментом. </a:t>
            </a:r>
          </a:p>
          <a:p>
            <a:pPr algn="just"/>
            <a:r>
              <a:rPr lang="ru-RU" sz="1600" dirty="0"/>
              <a:t>В исламе нет четкого деления на духовенство и мирян. Муллой (священником) может стать любой мусульманин, хорошо знающий Коран, мусульманские законы и правила богослужения. </a:t>
            </a:r>
          </a:p>
        </p:txBody>
      </p:sp>
    </p:spTree>
    <p:extLst>
      <p:ext uri="{BB962C8B-B14F-4D97-AF65-F5344CB8AC3E}">
        <p14:creationId xmlns:p14="http://schemas.microsoft.com/office/powerpoint/2010/main" val="36734426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BB8E104-23E4-4860-B68E-6E926C98D02F}"/>
              </a:ext>
            </a:extLst>
          </p:cNvPr>
          <p:cNvSpPr>
            <a:spLocks noGrp="1"/>
          </p:cNvSpPr>
          <p:nvPr>
            <p:ph type="title"/>
          </p:nvPr>
        </p:nvSpPr>
        <p:spPr/>
        <p:txBody>
          <a:bodyPr/>
          <a:lstStyle/>
          <a:p>
            <a:pPr algn="ctr"/>
            <a:r>
              <a:rPr lang="ru-RU" b="1" dirty="0"/>
              <a:t>Новые религиозные движения</a:t>
            </a:r>
          </a:p>
        </p:txBody>
      </p:sp>
      <p:sp>
        <p:nvSpPr>
          <p:cNvPr id="8" name="Объект 7">
            <a:extLst>
              <a:ext uri="{FF2B5EF4-FFF2-40B4-BE49-F238E27FC236}">
                <a16:creationId xmlns:a16="http://schemas.microsoft.com/office/drawing/2014/main" id="{4204201D-C273-4DBF-8409-7C40A2F2F422}"/>
              </a:ext>
            </a:extLst>
          </p:cNvPr>
          <p:cNvSpPr>
            <a:spLocks noGrp="1"/>
          </p:cNvSpPr>
          <p:nvPr>
            <p:ph sz="half" idx="1"/>
          </p:nvPr>
        </p:nvSpPr>
        <p:spPr/>
        <p:txBody>
          <a:bodyPr>
            <a:normAutofit fontScale="25000" lnSpcReduction="20000"/>
          </a:bodyPr>
          <a:lstStyle/>
          <a:p>
            <a:r>
              <a:rPr lang="ru-RU" sz="4400" dirty="0"/>
              <a:t>1. Значительную часть можно причислить к</a:t>
            </a:r>
            <a:r>
              <a:rPr lang="ru-RU" sz="4400" b="1" dirty="0"/>
              <a:t> </a:t>
            </a:r>
            <a:r>
              <a:rPr lang="ru-RU" sz="4400" b="1" i="1" dirty="0" err="1"/>
              <a:t>неохристианским</a:t>
            </a:r>
            <a:r>
              <a:rPr lang="ru-RU" sz="4400" b="1" i="1" dirty="0"/>
              <a:t> течениям </a:t>
            </a:r>
            <a:r>
              <a:rPr lang="ru-RU" sz="4400" i="1" dirty="0"/>
              <a:t>— </a:t>
            </a:r>
            <a:r>
              <a:rPr lang="ru-RU" sz="4400" b="1" i="1" dirty="0"/>
              <a:t>«Церковь Христа</a:t>
            </a:r>
            <a:r>
              <a:rPr lang="ru-RU" sz="4400" b="1" dirty="0"/>
              <a:t>», </a:t>
            </a:r>
            <a:r>
              <a:rPr lang="ru-RU" sz="4400" b="1" i="1" dirty="0"/>
              <a:t>«</a:t>
            </a:r>
            <a:r>
              <a:rPr lang="ru-RU" sz="4400" b="1" i="1" dirty="0" err="1"/>
              <a:t>Новоапостольская</a:t>
            </a:r>
            <a:r>
              <a:rPr lang="ru-RU" sz="4400" b="1" i="1" dirty="0"/>
              <a:t> церковь</a:t>
            </a:r>
            <a:r>
              <a:rPr lang="ru-RU" sz="4400" dirty="0"/>
              <a:t>», многочисленные группы харизматической направленности. Лидеры этих групп заявляют о «новом прочтении» христианства, открывшемся им в результате озарения или откровения.</a:t>
            </a:r>
          </a:p>
          <a:p>
            <a:r>
              <a:rPr lang="ru-RU" sz="4400" dirty="0"/>
              <a:t>2. </a:t>
            </a:r>
            <a:r>
              <a:rPr lang="ru-RU" sz="4400" b="1" i="1" dirty="0" err="1"/>
              <a:t>Неоориенталистские</a:t>
            </a:r>
            <a:r>
              <a:rPr lang="ru-RU" sz="4400" b="1" i="1" dirty="0"/>
              <a:t> объединения </a:t>
            </a:r>
            <a:r>
              <a:rPr lang="ru-RU" sz="4400" i="1" dirty="0"/>
              <a:t>—</a:t>
            </a:r>
            <a:r>
              <a:rPr lang="ru-RU" sz="4400" dirty="0"/>
              <a:t> </a:t>
            </a:r>
            <a:r>
              <a:rPr lang="ru-RU" sz="4400" i="1" dirty="0"/>
              <a:t>«Международное общество сознания Кришны</a:t>
            </a:r>
            <a:r>
              <a:rPr lang="ru-RU" sz="4400" dirty="0"/>
              <a:t>», </a:t>
            </a:r>
            <a:r>
              <a:rPr lang="ru-RU" sz="4400" i="1" dirty="0"/>
              <a:t>«Брахма </a:t>
            </a:r>
            <a:r>
              <a:rPr lang="ru-RU" sz="4400" i="1" dirty="0" err="1"/>
              <a:t>Кумарис</a:t>
            </a:r>
            <a:r>
              <a:rPr lang="ru-RU" sz="4400" dirty="0"/>
              <a:t>», </a:t>
            </a:r>
            <a:r>
              <a:rPr lang="ru-RU" sz="4400" i="1" dirty="0"/>
              <a:t>«Миссия Божественного Света», «Ананда </a:t>
            </a:r>
            <a:r>
              <a:rPr lang="ru-RU" sz="4400" i="1" dirty="0" err="1"/>
              <a:t>Марга</a:t>
            </a:r>
            <a:r>
              <a:rPr lang="ru-RU" sz="4400" i="1" dirty="0"/>
              <a:t>».</a:t>
            </a:r>
            <a:r>
              <a:rPr lang="ru-RU" sz="4400" dirty="0"/>
              <a:t> Объединения такого типа ведут свою родословную с Востока, модернизируя различные варианты индуизма, буддизма.</a:t>
            </a:r>
          </a:p>
          <a:p>
            <a:r>
              <a:rPr lang="ru-RU" sz="4400" dirty="0"/>
              <a:t>3. </a:t>
            </a:r>
            <a:r>
              <a:rPr lang="ru-RU" sz="4400" b="1" i="1" dirty="0"/>
              <a:t>Синкретические</a:t>
            </a:r>
            <a:r>
              <a:rPr lang="ru-RU" sz="4400" b="1" dirty="0"/>
              <a:t> и </a:t>
            </a:r>
            <a:r>
              <a:rPr lang="ru-RU" sz="4400" b="1" i="1" dirty="0"/>
              <a:t>универсалистские движения </a:t>
            </a:r>
            <a:r>
              <a:rPr lang="ru-RU" sz="4400" i="1" dirty="0"/>
              <a:t>—</a:t>
            </a:r>
            <a:r>
              <a:rPr lang="ru-RU" sz="4400" dirty="0"/>
              <a:t> </a:t>
            </a:r>
            <a:r>
              <a:rPr lang="ru-RU" sz="4400" i="1" dirty="0"/>
              <a:t>«Церковь объединения», «Вера Бахай»,</a:t>
            </a:r>
            <a:r>
              <a:rPr lang="ru-RU" sz="4400" dirty="0"/>
              <a:t> </a:t>
            </a:r>
            <a:r>
              <a:rPr lang="ru-RU" sz="4400" i="1" dirty="0"/>
              <a:t>«</a:t>
            </a:r>
            <a:r>
              <a:rPr lang="ru-RU" sz="4400" i="1" dirty="0" err="1"/>
              <a:t>Саентологическая</a:t>
            </a:r>
            <a:r>
              <a:rPr lang="ru-RU" sz="4400" i="1" dirty="0"/>
              <a:t> церковь», «</a:t>
            </a:r>
            <a:r>
              <a:rPr lang="ru-RU" sz="4400" i="1" dirty="0" err="1"/>
              <a:t>Аум</a:t>
            </a:r>
            <a:r>
              <a:rPr lang="ru-RU" sz="4400" i="1" dirty="0"/>
              <a:t> </a:t>
            </a:r>
            <a:r>
              <a:rPr lang="ru-RU" sz="4400" i="1" dirty="0" err="1"/>
              <a:t>Синрике</a:t>
            </a:r>
            <a:r>
              <a:rPr lang="ru-RU" sz="4400" i="1" dirty="0"/>
              <a:t>».</a:t>
            </a:r>
            <a:r>
              <a:rPr lang="ru-RU" sz="4400" dirty="0"/>
              <a:t> Одни из подобных движений призывают к объединению всех церквей и всего человечества, другие претендуют на открытие тайн психики.</a:t>
            </a:r>
          </a:p>
          <a:p>
            <a:r>
              <a:rPr lang="ru-RU" sz="4400" dirty="0"/>
              <a:t>4. </a:t>
            </a:r>
            <a:r>
              <a:rPr lang="ru-RU" sz="4400" b="1" i="1" dirty="0"/>
              <a:t>Оккультно-мистические учения</a:t>
            </a:r>
            <a:r>
              <a:rPr lang="ru-RU" sz="4400" b="1" dirty="0"/>
              <a:t> и </a:t>
            </a:r>
            <a:r>
              <a:rPr lang="ru-RU" sz="4400" b="1" i="1" dirty="0"/>
              <a:t>школы </a:t>
            </a:r>
            <a:r>
              <a:rPr lang="ru-RU" sz="4400" b="1" i="1" dirty="0" err="1"/>
              <a:t>Ныо</a:t>
            </a:r>
            <a:r>
              <a:rPr lang="ru-RU" sz="4400" b="1" i="1" dirty="0"/>
              <a:t> </a:t>
            </a:r>
            <a:r>
              <a:rPr lang="ru-RU" sz="4400" b="1" i="1" dirty="0" err="1"/>
              <a:t>Эйдж</a:t>
            </a:r>
            <a:r>
              <a:rPr lang="ru-RU" sz="4400" dirty="0"/>
              <a:t> </a:t>
            </a:r>
            <a:r>
              <a:rPr lang="ru-RU" sz="4400" i="1" dirty="0"/>
              <a:t>(Нового Века).</a:t>
            </a:r>
            <a:r>
              <a:rPr lang="ru-RU" sz="4400" dirty="0"/>
              <a:t> Они представлены внушительным конгломератом самых разнородных групп, </a:t>
            </a:r>
            <a:r>
              <a:rPr lang="ru-RU" sz="4400" dirty="0" err="1"/>
              <a:t>вероучительные</a:t>
            </a:r>
            <a:r>
              <a:rPr lang="ru-RU" sz="4400" dirty="0"/>
              <a:t> доктрины которых не имеют жестких формулировок и обязательных ритуалов. Последователи движения «Нового Века» разделяют представления восточных религий о безличности Бога, божественности человека. Особое место занимает учение о близости рождения «Нового Века», которое связывается с приходом Спасителя.</a:t>
            </a:r>
          </a:p>
          <a:p>
            <a:r>
              <a:rPr lang="ru-RU" sz="4400" dirty="0"/>
              <a:t>5. </a:t>
            </a:r>
            <a:r>
              <a:rPr lang="ru-RU" sz="4400" b="1" i="1" dirty="0"/>
              <a:t>Неоязычество</a:t>
            </a:r>
            <a:r>
              <a:rPr lang="ru-RU" sz="4400" i="1" dirty="0"/>
              <a:t>.</a:t>
            </a:r>
            <a:r>
              <a:rPr lang="ru-RU" sz="4400" dirty="0"/>
              <a:t> К новым религиозным движениям данного типа принадлежат группы, выступающие за возрождение дохристианских верований как основы гармонического взаимодействия с природой и обществом. Ближе всего к язычеству стоит направление, у истоков которого был Порфирий </a:t>
            </a:r>
            <a:r>
              <a:rPr lang="ru-RU" sz="4400" dirty="0" err="1"/>
              <a:t>Корнеевич</a:t>
            </a:r>
            <a:r>
              <a:rPr lang="ru-RU" sz="4400" dirty="0"/>
              <a:t> Иванов.</a:t>
            </a:r>
          </a:p>
          <a:p>
            <a:r>
              <a:rPr lang="ru-RU" sz="4400" dirty="0"/>
              <a:t>6. </a:t>
            </a:r>
            <a:r>
              <a:rPr lang="ru-RU" sz="4400" b="1" i="1" dirty="0"/>
              <a:t>Сатанинские группы </a:t>
            </a:r>
            <a:r>
              <a:rPr lang="ru-RU" sz="4400" i="1" dirty="0"/>
              <a:t>—</a:t>
            </a:r>
            <a:r>
              <a:rPr lang="ru-RU" sz="4400" dirty="0"/>
              <a:t> «Церковь Сатаны», «Зеленый орден», «Южный крест», «Общество сатаны». В центре доктрины сатанинских культов находится поклонение силам зла. Сатана понимается как личностное существо или как символ, олицетворяющий все темные силы человеческой природы.</a:t>
            </a:r>
          </a:p>
          <a:p>
            <a:endParaRPr lang="ru-RU" dirty="0"/>
          </a:p>
        </p:txBody>
      </p:sp>
      <p:sp>
        <p:nvSpPr>
          <p:cNvPr id="10" name="Объект 9">
            <a:extLst>
              <a:ext uri="{FF2B5EF4-FFF2-40B4-BE49-F238E27FC236}">
                <a16:creationId xmlns:a16="http://schemas.microsoft.com/office/drawing/2014/main" id="{6B343ECB-AC89-4EF8-A71F-F99E9866F3E4}"/>
              </a:ext>
            </a:extLst>
          </p:cNvPr>
          <p:cNvSpPr>
            <a:spLocks noGrp="1"/>
          </p:cNvSpPr>
          <p:nvPr>
            <p:ph sz="half" idx="2"/>
          </p:nvPr>
        </p:nvSpPr>
        <p:spPr/>
        <p:txBody>
          <a:bodyPr>
            <a:normAutofit fontScale="25000" lnSpcReduction="20000"/>
          </a:bodyPr>
          <a:lstStyle/>
          <a:p>
            <a:pPr marL="0" indent="0" algn="just">
              <a:buNone/>
            </a:pPr>
            <a:r>
              <a:rPr lang="ru-RU" sz="6400" b="1" dirty="0"/>
              <a:t>Причинами появления новых религиозных течений являются:</a:t>
            </a:r>
          </a:p>
          <a:p>
            <a:pPr algn="just"/>
            <a:r>
              <a:rPr lang="ru-RU" sz="6400" b="1" dirty="0"/>
              <a:t>отделение института церкви от государства. Это приводит к своего рода необразованности в вопросах традиционных религий и дает почву для распространения новых религиозных движений;</a:t>
            </a:r>
          </a:p>
          <a:p>
            <a:pPr algn="just"/>
            <a:r>
              <a:rPr lang="ru-RU" sz="6400" b="1" dirty="0"/>
              <a:t>глобализация — объединение обществ, корпораций, процессов и т.д. </a:t>
            </a:r>
          </a:p>
          <a:p>
            <a:pPr algn="just"/>
            <a:r>
              <a:rPr lang="ru-RU" sz="6400" b="1" dirty="0"/>
              <a:t>синкретизм. То есть соединение различных религиозных верований в одно. Например, "нью-</a:t>
            </a:r>
            <a:r>
              <a:rPr lang="ru-RU" sz="6400" b="1" dirty="0" err="1"/>
              <a:t>эйдж</a:t>
            </a:r>
            <a:r>
              <a:rPr lang="ru-RU" sz="6400" b="1" dirty="0"/>
              <a:t>" (новая эра) — соединяет в себе буддизм, неоязычество, шаманизм, восточные практики, магию и </a:t>
            </a:r>
            <a:r>
              <a:rPr lang="ru-RU" sz="6400" b="1" dirty="0" err="1"/>
              <a:t>др</a:t>
            </a:r>
            <a:r>
              <a:rPr lang="ru-RU" sz="6400" b="1" dirty="0"/>
              <a:t>;</a:t>
            </a:r>
          </a:p>
          <a:p>
            <a:pPr algn="just"/>
            <a:r>
              <a:rPr lang="ru-RU" sz="6400" b="1" dirty="0"/>
              <a:t>соединение традиционных и новых верований, например, на основе христианства и ислама возникают новые культы, которые уходят далеко от учения этих религий, привнося современные нововведения (астрологию, нумерологию и т.д.).</a:t>
            </a:r>
          </a:p>
          <a:p>
            <a:endParaRPr lang="ru-RU" dirty="0"/>
          </a:p>
        </p:txBody>
      </p:sp>
    </p:spTree>
    <p:extLst>
      <p:ext uri="{BB962C8B-B14F-4D97-AF65-F5344CB8AC3E}">
        <p14:creationId xmlns:p14="http://schemas.microsoft.com/office/powerpoint/2010/main" val="41598596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B9C9F34-5BD3-4CE1-9611-38FC5B718579}"/>
              </a:ext>
            </a:extLst>
          </p:cNvPr>
          <p:cNvSpPr>
            <a:spLocks noGrp="1"/>
          </p:cNvSpPr>
          <p:nvPr>
            <p:ph type="title"/>
          </p:nvPr>
        </p:nvSpPr>
        <p:spPr/>
        <p:txBody>
          <a:bodyPr/>
          <a:lstStyle/>
          <a:p>
            <a:r>
              <a:rPr lang="ru-RU" b="1" dirty="0"/>
              <a:t>ДЕСТРУКТИВНЫЕ РЕЛИГИОЗНЫЕ ТЕЧЕНИЯ</a:t>
            </a:r>
            <a:endParaRPr lang="ru-RU" dirty="0"/>
          </a:p>
        </p:txBody>
      </p:sp>
      <p:sp>
        <p:nvSpPr>
          <p:cNvPr id="3" name="Объект 2">
            <a:extLst>
              <a:ext uri="{FF2B5EF4-FFF2-40B4-BE49-F238E27FC236}">
                <a16:creationId xmlns:a16="http://schemas.microsoft.com/office/drawing/2014/main" id="{0F315938-419B-4E6F-B6AF-01624ED955DA}"/>
              </a:ext>
            </a:extLst>
          </p:cNvPr>
          <p:cNvSpPr>
            <a:spLocks noGrp="1"/>
          </p:cNvSpPr>
          <p:nvPr>
            <p:ph sz="half" idx="1"/>
          </p:nvPr>
        </p:nvSpPr>
        <p:spPr>
          <a:xfrm>
            <a:off x="838200" y="1825624"/>
            <a:ext cx="5181600" cy="4575175"/>
          </a:xfrm>
        </p:spPr>
        <p:txBody>
          <a:bodyPr>
            <a:normAutofit fontScale="25000" lnSpcReduction="20000"/>
          </a:bodyPr>
          <a:lstStyle/>
          <a:p>
            <a:pPr marL="0" indent="0" algn="just">
              <a:buNone/>
            </a:pPr>
            <a:r>
              <a:rPr lang="ru-RU" sz="4800" b="1" dirty="0"/>
              <a:t>Их приверженцы:</a:t>
            </a:r>
          </a:p>
          <a:p>
            <a:pPr lvl="0" algn="just"/>
            <a:r>
              <a:rPr lang="ru-RU" sz="4800" b="1" dirty="0"/>
              <a:t>отрицают национальные ценности, традиции и обычаи всех этносов, проживающих в Казахстане (в т.ч. празднование Наурыза, национальные обряды «бет </a:t>
            </a:r>
            <a:r>
              <a:rPr lang="ru-RU" sz="4800" b="1" dirty="0" err="1"/>
              <a:t>ашар</a:t>
            </a:r>
            <a:r>
              <a:rPr lang="ru-RU" sz="4800" b="1" dirty="0"/>
              <a:t>», «</a:t>
            </a:r>
            <a:r>
              <a:rPr lang="ru-RU" sz="4800" b="1" dirty="0" err="1"/>
              <a:t>сәлем</a:t>
            </a:r>
            <a:r>
              <a:rPr lang="ru-RU" sz="4800" b="1" dirty="0"/>
              <a:t> салу», чтение Корана по усопшим и др.);</a:t>
            </a:r>
          </a:p>
          <a:p>
            <a:pPr lvl="0" algn="just"/>
            <a:r>
              <a:rPr lang="ru-RU" sz="4800" b="1" dirty="0"/>
              <a:t>агрессивно настроены к светским государствам, светскому образу жизни;</a:t>
            </a:r>
          </a:p>
          <a:p>
            <a:pPr lvl="0" algn="just"/>
            <a:r>
              <a:rPr lang="ru-RU" sz="4800" b="1" dirty="0"/>
              <a:t>проявляют неуважение к государственным праздникам и государственным символам;</a:t>
            </a:r>
          </a:p>
          <a:p>
            <a:pPr lvl="0" algn="just"/>
            <a:r>
              <a:rPr lang="ru-RU" sz="4800" b="1" dirty="0"/>
              <a:t>не признают </a:t>
            </a:r>
            <a:r>
              <a:rPr lang="ru-RU" sz="4800" b="1" dirty="0" err="1"/>
              <a:t>мазхабы</a:t>
            </a:r>
            <a:r>
              <a:rPr lang="ru-RU" sz="4800" b="1" dirty="0"/>
              <a:t> (религиозные школы, укоренившиеся в Центральной Азии и других регионах мусульманского мира), в том числе </a:t>
            </a:r>
            <a:r>
              <a:rPr lang="ru-RU" sz="4800" b="1" dirty="0" err="1"/>
              <a:t>ханафитский</a:t>
            </a:r>
            <a:r>
              <a:rPr lang="ru-RU" sz="4800" b="1" dirty="0"/>
              <a:t> </a:t>
            </a:r>
            <a:r>
              <a:rPr lang="ru-RU" sz="4800" b="1" dirty="0" err="1"/>
              <a:t>мазхаб</a:t>
            </a:r>
            <a:r>
              <a:rPr lang="ru-RU" sz="4800" b="1" dirty="0"/>
              <a:t>, которого придерживается большинство мусульман Казахстана;</a:t>
            </a:r>
          </a:p>
          <a:p>
            <a:pPr lvl="0" algn="just"/>
            <a:r>
              <a:rPr lang="ru-RU" sz="4800" b="1" dirty="0"/>
              <a:t>считают последователей традиционного для Казахстана ислама отступниками от веры, проявляют нетерпимость к представителям других религий и людям, не исповедующим никакой религии;</a:t>
            </a:r>
          </a:p>
          <a:p>
            <a:pPr lvl="0" algn="just"/>
            <a:r>
              <a:rPr lang="ru-RU" sz="4800" b="1" dirty="0"/>
              <a:t>агрессивно настроены к современным видам культуры и </a:t>
            </a:r>
            <a:r>
              <a:rPr lang="ru-RU" sz="4800" b="1" dirty="0" err="1"/>
              <a:t>искусcтва</a:t>
            </a:r>
            <a:r>
              <a:rPr lang="ru-RU" sz="4800" b="1" dirty="0"/>
              <a:t> (музыка, балет, изобразительное искусство и др.);</a:t>
            </a:r>
          </a:p>
          <a:p>
            <a:pPr lvl="0" algn="just"/>
            <a:r>
              <a:rPr lang="ru-RU" sz="4800" b="1" dirty="0"/>
              <a:t>отказываются исполнять обязанности, установленные законодательством (служение в армии, получение обязательного среднего образования и др.);</a:t>
            </a:r>
          </a:p>
          <a:p>
            <a:pPr lvl="0" algn="just"/>
            <a:r>
              <a:rPr lang="ru-RU" sz="4800" b="1" dirty="0"/>
              <a:t>отказываются от отдельных видов медицинских процедур (переливание крови, вакцинация, трансплантация органов и др.);</a:t>
            </a:r>
          </a:p>
          <a:p>
            <a:pPr lvl="0" algn="just"/>
            <a:r>
              <a:rPr lang="ru-RU" sz="4800" b="1" dirty="0"/>
              <a:t>призывают не посещать отдельные учебные предметы, ведущиеся в организациях образования (биология, физическая культура, пение, рисование др.).</a:t>
            </a:r>
          </a:p>
          <a:p>
            <a:endParaRPr lang="ru-RU" dirty="0"/>
          </a:p>
        </p:txBody>
      </p:sp>
      <p:sp>
        <p:nvSpPr>
          <p:cNvPr id="4" name="Объект 3">
            <a:extLst>
              <a:ext uri="{FF2B5EF4-FFF2-40B4-BE49-F238E27FC236}">
                <a16:creationId xmlns:a16="http://schemas.microsoft.com/office/drawing/2014/main" id="{5FD4A815-DF18-4237-8440-51091A1109A9}"/>
              </a:ext>
            </a:extLst>
          </p:cNvPr>
          <p:cNvSpPr>
            <a:spLocks noGrp="1"/>
          </p:cNvSpPr>
          <p:nvPr>
            <p:ph sz="half" idx="2"/>
          </p:nvPr>
        </p:nvSpPr>
        <p:spPr/>
        <p:txBody>
          <a:bodyPr>
            <a:normAutofit fontScale="25000" lnSpcReduction="20000"/>
          </a:bodyPr>
          <a:lstStyle/>
          <a:p>
            <a:pPr algn="just"/>
            <a:r>
              <a:rPr lang="ru-RU" sz="7200" b="1" dirty="0"/>
              <a:t>Истинный джихад – борьба со своими страстями.</a:t>
            </a:r>
            <a:endParaRPr lang="ru-RU" sz="7200" dirty="0"/>
          </a:p>
          <a:p>
            <a:pPr algn="just"/>
            <a:r>
              <a:rPr lang="ru-RU" sz="7200" dirty="0"/>
              <a:t>Понятие «джихад» неверно трактуется представителями радикальных религиозных течений. Они понимают джихад как вооруженную войну против неверных.</a:t>
            </a:r>
            <a:br>
              <a:rPr lang="ru-RU" sz="7200" dirty="0"/>
            </a:br>
            <a:r>
              <a:rPr lang="ru-RU" sz="7200" dirty="0"/>
              <a:t>На самом деле слово «джихад» в переводе с арабского языка означает усердие человека для достижения определенной цели и результата.</a:t>
            </a:r>
          </a:p>
          <a:p>
            <a:pPr algn="just"/>
            <a:r>
              <a:rPr lang="ru-RU" sz="7200" b="1" dirty="0"/>
              <a:t>Истинный джихад – это:</a:t>
            </a:r>
            <a:endParaRPr lang="ru-RU" sz="7200" dirty="0"/>
          </a:p>
          <a:p>
            <a:pPr lvl="0" algn="just"/>
            <a:r>
              <a:rPr lang="ru-RU" sz="7200" dirty="0" err="1"/>
              <a:t>самоисправление</a:t>
            </a:r>
            <a:r>
              <a:rPr lang="ru-RU" sz="7200" dirty="0"/>
              <a:t> собственных недостатков;</a:t>
            </a:r>
          </a:p>
          <a:p>
            <a:pPr lvl="0" algn="just"/>
            <a:r>
              <a:rPr lang="ru-RU" sz="7200" dirty="0"/>
              <a:t>духовное очищение;</a:t>
            </a:r>
          </a:p>
          <a:p>
            <a:pPr lvl="0" algn="just"/>
            <a:r>
              <a:rPr lang="ru-RU" sz="7200" dirty="0"/>
              <a:t>искоренение в себе таких плохих качеств, как зависть, алчность, лень и гордость;</a:t>
            </a:r>
          </a:p>
          <a:p>
            <a:pPr lvl="0" algn="just"/>
            <a:r>
              <a:rPr lang="ru-RU" sz="7200" dirty="0"/>
              <a:t>совершенствование в себе гуманистических ценностей;</a:t>
            </a:r>
          </a:p>
          <a:p>
            <a:pPr lvl="0" algn="just"/>
            <a:r>
              <a:rPr lang="ru-RU" sz="7200" dirty="0"/>
              <a:t>преодоление слабостей, соблазнов и искушений.</a:t>
            </a:r>
          </a:p>
          <a:p>
            <a:endParaRPr lang="ru-RU" dirty="0"/>
          </a:p>
        </p:txBody>
      </p:sp>
    </p:spTree>
    <p:extLst>
      <p:ext uri="{BB962C8B-B14F-4D97-AF65-F5344CB8AC3E}">
        <p14:creationId xmlns:p14="http://schemas.microsoft.com/office/powerpoint/2010/main" val="13015916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pic>
        <p:nvPicPr>
          <p:cNvPr id="1026" name="Picture 2" descr="Философия религии презентация, доклад">
            <a:extLst>
              <a:ext uri="{FF2B5EF4-FFF2-40B4-BE49-F238E27FC236}">
                <a16:creationId xmlns:a16="http://schemas.microsoft.com/office/drawing/2014/main" id="{41E4CCE5-CBC7-4193-ACCC-0BC71C3846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571500"/>
            <a:ext cx="762000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356801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770</TotalTime>
  <Words>2630</Words>
  <Application>Microsoft Office PowerPoint</Application>
  <PresentationFormat>Широкоэкранный</PresentationFormat>
  <Paragraphs>147</Paragraphs>
  <Slides>41</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41</vt:i4>
      </vt:variant>
    </vt:vector>
  </HeadingPairs>
  <TitlesOfParts>
    <vt:vector size="47" baseType="lpstr">
      <vt:lpstr>Aharoni</vt:lpstr>
      <vt:lpstr>Arial</vt:lpstr>
      <vt:lpstr>Arial Black</vt:lpstr>
      <vt:lpstr>Calibri</vt:lpstr>
      <vt:lpstr>Calibri Light</vt:lpstr>
      <vt:lpstr>Тема Office</vt:lpstr>
      <vt:lpstr>Презентация PowerPoint</vt:lpstr>
      <vt:lpstr>Презентация PowerPoint</vt:lpstr>
      <vt:lpstr>РЕЛИГИЯ – ЭТО…</vt:lpstr>
      <vt:lpstr>Презентация PowerPoint</vt:lpstr>
      <vt:lpstr>СХОДСТВО И РАЗЛИЧИЯ ФИЛОСОФИИ И РЕЛИГИИ</vt:lpstr>
      <vt:lpstr>Презентация PowerPoint</vt:lpstr>
      <vt:lpstr>Презентация PowerPoint</vt:lpstr>
      <vt:lpstr>Богосло́вие, или теоло́гия (калька греч. θεολογία от греч. θεός «Бог» + греч. λόγος «слово; учение, наука») — систематическое изложение и истолкование какого-либо религиозного учения, догматов какой-либо религии[1]. Представляет собой комплекс дисциплин, занимающихся изучением, изложением, обоснованием и защитой вероучения о Боге, его деятельности в мире и его откровении, а также связанных с ним учениях о нравственных нормах и формах Богопочитания.</vt:lpstr>
      <vt:lpstr>ОТНОШЕНИЕ РЕЛИГИИ И ФИЛОСОФИИ</vt:lpstr>
      <vt:lpstr>РЕЛИГИОЗНОЕ МИРОВОЗЗРЕНИЕ</vt:lpstr>
      <vt:lpstr>АНТИЧНЫЕ ФИЛОСОФЫ </vt:lpstr>
      <vt:lpstr>Презентация PowerPoint</vt:lpstr>
      <vt:lpstr>ПАТРИСТИКА И СХОЛАСТИКА</vt:lpstr>
      <vt:lpstr>ТЕОДИЦЕЯ - совокупность религиозно-философских доктрин, призванных оправдать управление Вселенной добрым Божеством, несмотря на наличие зла в мире: так называемая проблема зла. Термин введён Лейбницем в 1710 году. </vt:lpstr>
      <vt:lpstr>ПЯТЬ ДОКАЗАТЕЛЬСТВ БЫТИЯ БОГА</vt:lpstr>
      <vt:lpstr>ПАНТЕИЗМ</vt:lpstr>
      <vt:lpstr>ДЕИЗМ</vt:lpstr>
      <vt:lpstr>И.Кант утверждал приоритет морального сознания над сознанием религиозным: «Религия основывается на морали, а не мораль на религии». </vt:lpstr>
      <vt:lpstr>Г.ГЕГЕЛЬ </vt:lpstr>
      <vt:lpstr>ФЕЙЕРБАХ, МАРКС И ЭНГЕЛЬС О РЕЛИГИИ</vt:lpstr>
      <vt:lpstr>СОВРЕМЕННАЯ РЕЛИГИОЗНАЯ ФИЛОСОФИЯ</vt:lpstr>
      <vt:lpstr>У.ДЖЕЙМС И З.ФРЕЙД О РЕЛИГИИ</vt:lpstr>
      <vt:lpstr>РУССКАЯ РЕЛИГИОЗНАЯ ФИЛОСОФИЯ</vt:lpstr>
      <vt:lpstr>Религиозный эволюционизм  Пьера Тейяр де Шарден</vt:lpstr>
      <vt:lpstr>Презентация PowerPoint</vt:lpstr>
      <vt:lpstr>РАННИЕ ФОРМЫ РЕЛИГИИ</vt:lpstr>
      <vt:lpstr>ТРАДИЦИОННЫЕ И НЕТРАДИЦИОННЫЕ РЕЛИГИИ</vt:lpstr>
      <vt:lpstr>Презентация PowerPoint</vt:lpstr>
      <vt:lpstr>Презентация PowerPoint</vt:lpstr>
      <vt:lpstr>МИРОВЫЕ РЕЛИГИИ</vt:lpstr>
      <vt:lpstr>БУДДИЗМ</vt:lpstr>
      <vt:lpstr>ЧЕТЫРЕ БЛАГОРОДНЫЕ ИСТИНЫ БУДДИЗМА</vt:lpstr>
      <vt:lpstr>СРЕДИННЫЙ ПУТЬ</vt:lpstr>
      <vt:lpstr>ХРИСТИАНСТВО</vt:lpstr>
      <vt:lpstr>ОСОБЕННОСТИ ХРИСТИАНСТВА</vt:lpstr>
      <vt:lpstr>ОСНОВНЫЕ ЗАПОВЕДИ ХРИСТИАНСТВА</vt:lpstr>
      <vt:lpstr>ИСЛАМ   (с арабского языка как «преданный вере / Аллаху», «покорность (вере)</vt:lpstr>
      <vt:lpstr>ОСНОВНЫЕ ПОЛОЖЕНИЯ В ИСЛАМЕ</vt:lpstr>
      <vt:lpstr>Новые религиозные движения</vt:lpstr>
      <vt:lpstr>ДЕСТРУКТИВНЫЕ РЕЛИГИОЗНЫЕ ТЕЧЕНИЯ</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User</cp:lastModifiedBy>
  <cp:revision>77</cp:revision>
  <dcterms:created xsi:type="dcterms:W3CDTF">2021-12-06T14:59:38Z</dcterms:created>
  <dcterms:modified xsi:type="dcterms:W3CDTF">2021-12-08T07:41:13Z</dcterms:modified>
</cp:coreProperties>
</file>